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4"/>
  </p:notesMasterIdLst>
  <p:sldIdLst>
    <p:sldId id="268" r:id="rId2"/>
    <p:sldId id="269" r:id="rId3"/>
    <p:sldId id="278" r:id="rId4"/>
    <p:sldId id="279" r:id="rId5"/>
    <p:sldId id="280" r:id="rId6"/>
    <p:sldId id="281" r:id="rId7"/>
    <p:sldId id="282" r:id="rId8"/>
    <p:sldId id="283" r:id="rId9"/>
    <p:sldId id="284" r:id="rId10"/>
    <p:sldId id="285" r:id="rId11"/>
    <p:sldId id="286" r:id="rId12"/>
    <p:sldId id="295" r:id="rId13"/>
  </p:sldIdLst>
  <p:sldSz cx="9144000" cy="5143500" type="screen16x9"/>
  <p:notesSz cx="6858000" cy="9144000"/>
  <p:embeddedFontLst>
    <p:embeddedFont>
      <p:font typeface="Libre Baskerville" panose="02000000000000000000" pitchFamily="2" charset="0"/>
      <p:regular r:id="rId15"/>
      <p:bold r:id="rId16"/>
      <p:italic r:id="rId17"/>
    </p:embeddedFont>
    <p:embeddedFont>
      <p:font typeface="Playfair Display" panose="00000500000000000000" pitchFamily="2" charset="0"/>
      <p:regular r:id="rId18"/>
      <p:bold r:id="rId19"/>
      <p:italic r:id="rId20"/>
      <p:boldItalic r:id="rId21"/>
    </p:embeddedFont>
    <p:embeddedFont>
      <p:font typeface="Quintessential" panose="020B0604020202020204" charset="0"/>
      <p:regular r:id="rId22"/>
    </p:embeddedFont>
    <p:embeddedFont>
      <p:font typeface="Tino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66ad96e0a_4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66ad96e0a_4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3333"/>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6a4675675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26a467567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400" dirty="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26a4675675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26a4675675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083"/>
              </a:lnSpc>
              <a:spcBef>
                <a:spcPts val="0"/>
              </a:spcBef>
              <a:spcAft>
                <a:spcPts val="0"/>
              </a:spcAft>
              <a:buClr>
                <a:schemeClr val="dk1"/>
              </a:buClr>
              <a:buSzPts val="1100"/>
              <a:buFont typeface="Arial"/>
              <a:buNone/>
            </a:pPr>
            <a:r>
              <a:rPr lang="en" sz="1400" b="1" dirty="0">
                <a:solidFill>
                  <a:schemeClr val="dk1"/>
                </a:solidFill>
                <a:latin typeface="Times New Roman"/>
                <a:ea typeface="Times New Roman"/>
                <a:cs typeface="Times New Roman"/>
                <a:sym typeface="Times New Roman"/>
              </a:rPr>
              <a:t> </a:t>
            </a:r>
            <a:endParaRPr sz="1400" dirty="0">
              <a:highlight>
                <a:srgbClr val="FFFF00"/>
              </a:highlight>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66ad96e0a_4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66ad96e0a_4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1200" dirty="0">
              <a:highlight>
                <a:srgbClr val="EAD1DC"/>
              </a:highlight>
              <a:latin typeface="Libre Baskerville"/>
              <a:ea typeface="Libre Baskerville"/>
              <a:cs typeface="Libre Baskerville"/>
              <a:sym typeface="Libre Baskervill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solidFill>
                <a:schemeClr val="dk1"/>
              </a:solidFill>
              <a:latin typeface="Tinos"/>
              <a:ea typeface="Tinos"/>
              <a:cs typeface="Tinos"/>
              <a:sym typeface="Tin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26a4675675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26a467567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26a467567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26a467567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3333"/>
              </a:lnSpc>
              <a:spcBef>
                <a:spcPts val="0"/>
              </a:spcBef>
              <a:spcAft>
                <a:spcPts val="0"/>
              </a:spcAft>
              <a:buNone/>
            </a:pPr>
            <a:endParaRPr sz="14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26a467567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26a467567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26a467567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26a467567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26a467567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26a467567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26a4675675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26a4675675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3333"/>
              </a:lnSpc>
              <a:spcBef>
                <a:spcPts val="0"/>
              </a:spcBef>
              <a:spcAft>
                <a:spcPts val="0"/>
              </a:spcAft>
              <a:buNone/>
            </a:pPr>
            <a:endParaRPr sz="1400" dirty="0">
              <a:solidFill>
                <a:schemeClr val="dk1"/>
              </a:solidFill>
              <a:highlight>
                <a:srgbClr val="FFFF00"/>
              </a:highlight>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26a4675675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26a4675675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picture">
  <p:cSld name="TITLE_AND_BODY_1">
    <p:bg>
      <p:bgPr>
        <a:solidFill>
          <a:srgbClr val="4D4A56"/>
        </a:solidFill>
        <a:effectLst/>
      </p:bgPr>
    </p:bg>
    <p:spTree>
      <p:nvGrpSpPr>
        <p:cNvPr id="1" name="Shape 88"/>
        <p:cNvGrpSpPr/>
        <p:nvPr/>
      </p:nvGrpSpPr>
      <p:grpSpPr>
        <a:xfrm>
          <a:off x="0" y="0"/>
          <a:ext cx="0" cy="0"/>
          <a:chOff x="0" y="0"/>
          <a:chExt cx="0" cy="0"/>
        </a:xfrm>
      </p:grpSpPr>
      <p:pic>
        <p:nvPicPr>
          <p:cNvPr id="89" name="Google Shape;89;p18"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90" name="Google Shape;90;p18"/>
          <p:cNvSpPr/>
          <p:nvPr/>
        </p:nvSpPr>
        <p:spPr>
          <a:xfrm>
            <a:off x="671400" y="664731"/>
            <a:ext cx="7953600" cy="3910800"/>
          </a:xfrm>
          <a:prstGeom prst="rect">
            <a:avLst/>
          </a:prstGeom>
          <a:solidFill>
            <a:srgbClr val="1B1B46">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8"/>
          <p:cNvSpPr/>
          <p:nvPr/>
        </p:nvSpPr>
        <p:spPr>
          <a:xfrm>
            <a:off x="595200" y="588531"/>
            <a:ext cx="7953600" cy="3910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8"/>
          <p:cNvSpPr txBox="1">
            <a:spLocks noGrp="1"/>
          </p:cNvSpPr>
          <p:nvPr>
            <p:ph type="body" idx="1"/>
          </p:nvPr>
        </p:nvSpPr>
        <p:spPr>
          <a:xfrm>
            <a:off x="1052400" y="1577225"/>
            <a:ext cx="2686200" cy="2622000"/>
          </a:xfrm>
          <a:prstGeom prst="rect">
            <a:avLst/>
          </a:prstGeom>
        </p:spPr>
        <p:txBody>
          <a:bodyPr spcFirstLastPara="1" wrap="square" lIns="91425" tIns="91425" rIns="91425" bIns="91425" anchor="t" anchorCtr="0">
            <a:noAutofit/>
          </a:bodyPr>
          <a:lstStyle>
            <a:lvl1pPr marL="457200" lvl="0" indent="-342900" algn="r" rtl="0">
              <a:spcBef>
                <a:spcPts val="0"/>
              </a:spcBef>
              <a:spcAft>
                <a:spcPts val="0"/>
              </a:spcAft>
              <a:buSzPts val="1800"/>
              <a:buChar char="▹"/>
              <a:defRPr sz="1800"/>
            </a:lvl1pPr>
            <a:lvl2pPr marL="914400" lvl="1" indent="-342900" algn="r" rtl="0">
              <a:spcBef>
                <a:spcPts val="1600"/>
              </a:spcBef>
              <a:spcAft>
                <a:spcPts val="0"/>
              </a:spcAft>
              <a:buSzPts val="1800"/>
              <a:buChar char="▸"/>
              <a:defRPr sz="1800"/>
            </a:lvl2pPr>
            <a:lvl3pPr marL="1371600" lvl="2" indent="-342900" algn="r" rtl="0">
              <a:spcBef>
                <a:spcPts val="1600"/>
              </a:spcBef>
              <a:spcAft>
                <a:spcPts val="0"/>
              </a:spcAft>
              <a:buSzPts val="1800"/>
              <a:buChar char="◦"/>
              <a:defRPr sz="1800"/>
            </a:lvl3pPr>
            <a:lvl4pPr marL="1828800" lvl="3" indent="-317500" algn="r" rtl="0">
              <a:spcBef>
                <a:spcPts val="1600"/>
              </a:spcBef>
              <a:spcAft>
                <a:spcPts val="0"/>
              </a:spcAft>
              <a:buSzPts val="1400"/>
              <a:buChar char="●"/>
              <a:defRPr/>
            </a:lvl4pPr>
            <a:lvl5pPr marL="2286000" lvl="4" indent="-317500" algn="r"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93" name="Google Shape;93;p18"/>
          <p:cNvSpPr txBox="1">
            <a:spLocks noGrp="1"/>
          </p:cNvSpPr>
          <p:nvPr>
            <p:ph type="title"/>
          </p:nvPr>
        </p:nvSpPr>
        <p:spPr>
          <a:xfrm>
            <a:off x="1052325" y="757150"/>
            <a:ext cx="2686200" cy="8709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4D4A56"/>
              </a:buClr>
              <a:buSzPts val="2800"/>
              <a:buNone/>
              <a:defRPr>
                <a:solidFill>
                  <a:srgbClr val="4D4A56"/>
                </a:solidFill>
              </a:defRPr>
            </a:lvl1pPr>
            <a:lvl2pPr lvl="1" algn="r" rtl="0">
              <a:spcBef>
                <a:spcPts val="0"/>
              </a:spcBef>
              <a:spcAft>
                <a:spcPts val="0"/>
              </a:spcAft>
              <a:buClr>
                <a:srgbClr val="4D4A56"/>
              </a:buClr>
              <a:buSzPts val="2800"/>
              <a:buNone/>
              <a:defRPr>
                <a:solidFill>
                  <a:srgbClr val="4D4A56"/>
                </a:solidFill>
              </a:defRPr>
            </a:lvl2pPr>
            <a:lvl3pPr lvl="2" algn="r" rtl="0">
              <a:spcBef>
                <a:spcPts val="0"/>
              </a:spcBef>
              <a:spcAft>
                <a:spcPts val="0"/>
              </a:spcAft>
              <a:buClr>
                <a:srgbClr val="4D4A56"/>
              </a:buClr>
              <a:buSzPts val="2800"/>
              <a:buNone/>
              <a:defRPr>
                <a:solidFill>
                  <a:srgbClr val="4D4A56"/>
                </a:solidFill>
              </a:defRPr>
            </a:lvl3pPr>
            <a:lvl4pPr lvl="3" algn="r" rtl="0">
              <a:spcBef>
                <a:spcPts val="0"/>
              </a:spcBef>
              <a:spcAft>
                <a:spcPts val="0"/>
              </a:spcAft>
              <a:buClr>
                <a:srgbClr val="4D4A56"/>
              </a:buClr>
              <a:buSzPts val="2800"/>
              <a:buNone/>
              <a:defRPr>
                <a:solidFill>
                  <a:srgbClr val="4D4A56"/>
                </a:solidFill>
              </a:defRPr>
            </a:lvl4pPr>
            <a:lvl5pPr lvl="4" algn="r" rtl="0">
              <a:spcBef>
                <a:spcPts val="0"/>
              </a:spcBef>
              <a:spcAft>
                <a:spcPts val="0"/>
              </a:spcAft>
              <a:buClr>
                <a:srgbClr val="4D4A56"/>
              </a:buClr>
              <a:buSzPts val="2800"/>
              <a:buNone/>
              <a:defRPr>
                <a:solidFill>
                  <a:srgbClr val="4D4A56"/>
                </a:solidFill>
              </a:defRPr>
            </a:lvl5pPr>
            <a:lvl6pPr lvl="5" algn="r" rtl="0">
              <a:spcBef>
                <a:spcPts val="0"/>
              </a:spcBef>
              <a:spcAft>
                <a:spcPts val="0"/>
              </a:spcAft>
              <a:buClr>
                <a:srgbClr val="4D4A56"/>
              </a:buClr>
              <a:buSzPts val="2800"/>
              <a:buNone/>
              <a:defRPr>
                <a:solidFill>
                  <a:srgbClr val="4D4A56"/>
                </a:solidFill>
              </a:defRPr>
            </a:lvl6pPr>
            <a:lvl7pPr lvl="6" algn="r" rtl="0">
              <a:spcBef>
                <a:spcPts val="0"/>
              </a:spcBef>
              <a:spcAft>
                <a:spcPts val="0"/>
              </a:spcAft>
              <a:buClr>
                <a:srgbClr val="4D4A56"/>
              </a:buClr>
              <a:buSzPts val="2800"/>
              <a:buNone/>
              <a:defRPr>
                <a:solidFill>
                  <a:srgbClr val="4D4A56"/>
                </a:solidFill>
              </a:defRPr>
            </a:lvl7pPr>
            <a:lvl8pPr lvl="7" algn="r" rtl="0">
              <a:spcBef>
                <a:spcPts val="0"/>
              </a:spcBef>
              <a:spcAft>
                <a:spcPts val="0"/>
              </a:spcAft>
              <a:buClr>
                <a:srgbClr val="4D4A56"/>
              </a:buClr>
              <a:buSzPts val="2800"/>
              <a:buNone/>
              <a:defRPr>
                <a:solidFill>
                  <a:srgbClr val="4D4A56"/>
                </a:solidFill>
              </a:defRPr>
            </a:lvl8pPr>
            <a:lvl9pPr lvl="8" algn="r" rtl="0">
              <a:spcBef>
                <a:spcPts val="0"/>
              </a:spcBef>
              <a:spcAft>
                <a:spcPts val="0"/>
              </a:spcAft>
              <a:buClr>
                <a:srgbClr val="4D4A56"/>
              </a:buClr>
              <a:buSzPts val="2800"/>
              <a:buNone/>
              <a:defRPr>
                <a:solidFill>
                  <a:srgbClr val="4D4A56"/>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64" r:id="rId10"/>
  </p:sldLayoutIdLst>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86"/>
        <p:cNvGrpSpPr/>
        <p:nvPr/>
      </p:nvGrpSpPr>
      <p:grpSpPr>
        <a:xfrm>
          <a:off x="0" y="0"/>
          <a:ext cx="0" cy="0"/>
          <a:chOff x="0" y="0"/>
          <a:chExt cx="0" cy="0"/>
        </a:xfrm>
      </p:grpSpPr>
      <p:sp>
        <p:nvSpPr>
          <p:cNvPr id="187" name="Google Shape;187;p32"/>
          <p:cNvSpPr/>
          <p:nvPr/>
        </p:nvSpPr>
        <p:spPr>
          <a:xfrm>
            <a:off x="886350" y="3761300"/>
            <a:ext cx="2857500" cy="91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p:cNvSpPr/>
          <p:nvPr/>
        </p:nvSpPr>
        <p:spPr>
          <a:xfrm>
            <a:off x="886350" y="550600"/>
            <a:ext cx="4901700" cy="28605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800">
              <a:latin typeface="Playfair Display"/>
              <a:ea typeface="Playfair Display"/>
              <a:cs typeface="Playfair Display"/>
              <a:sym typeface="Playfair Display"/>
            </a:endParaRPr>
          </a:p>
        </p:txBody>
      </p:sp>
      <p:sp>
        <p:nvSpPr>
          <p:cNvPr id="189" name="Google Shape;189;p32"/>
          <p:cNvSpPr txBox="1"/>
          <p:nvPr/>
        </p:nvSpPr>
        <p:spPr>
          <a:xfrm>
            <a:off x="551250" y="254800"/>
            <a:ext cx="5571900" cy="3452100"/>
          </a:xfrm>
          <a:prstGeom prst="rect">
            <a:avLst/>
          </a:prstGeom>
          <a:noFill/>
          <a:ln>
            <a:noFill/>
          </a:ln>
          <a:effectLst>
            <a:outerShdw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400">
                <a:latin typeface="Quintessential"/>
                <a:ea typeface="Quintessential"/>
                <a:cs typeface="Quintessential"/>
                <a:sym typeface="Quintessential"/>
              </a:rPr>
              <a:t>Voices for Justice</a:t>
            </a:r>
            <a:endParaRPr sz="7400">
              <a:latin typeface="Quintessential"/>
              <a:ea typeface="Quintessential"/>
              <a:cs typeface="Quintessential"/>
              <a:sym typeface="Quintessential"/>
            </a:endParaRPr>
          </a:p>
        </p:txBody>
      </p:sp>
      <p:sp>
        <p:nvSpPr>
          <p:cNvPr id="190" name="Google Shape;190;p32"/>
          <p:cNvSpPr/>
          <p:nvPr/>
        </p:nvSpPr>
        <p:spPr>
          <a:xfrm>
            <a:off x="5519525" y="2900750"/>
            <a:ext cx="3250200" cy="19473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2"/>
          <p:cNvSpPr txBox="1"/>
          <p:nvPr/>
        </p:nvSpPr>
        <p:spPr>
          <a:xfrm>
            <a:off x="725200" y="2229300"/>
            <a:ext cx="3169200" cy="194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Playfair Display"/>
              <a:ea typeface="Playfair Display"/>
              <a:cs typeface="Playfair Display"/>
              <a:sym typeface="Playfair Display"/>
            </a:endParaRPr>
          </a:p>
        </p:txBody>
      </p:sp>
      <p:sp>
        <p:nvSpPr>
          <p:cNvPr id="192" name="Google Shape;192;p32"/>
          <p:cNvSpPr txBox="1"/>
          <p:nvPr/>
        </p:nvSpPr>
        <p:spPr>
          <a:xfrm>
            <a:off x="848050" y="3727700"/>
            <a:ext cx="2923500" cy="9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April 30, 2022</a:t>
            </a:r>
            <a:endParaRPr sz="1900">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sz="1900">
                <a:latin typeface="Times New Roman"/>
                <a:ea typeface="Times New Roman"/>
                <a:cs typeface="Times New Roman"/>
                <a:sym typeface="Times New Roman"/>
              </a:rPr>
              <a:t>Written by Lorri Monterose</a:t>
            </a:r>
            <a:endParaRPr sz="1900">
              <a:latin typeface="Times New Roman"/>
              <a:ea typeface="Times New Roman"/>
              <a:cs typeface="Times New Roman"/>
              <a:sym typeface="Times New Roman"/>
            </a:endParaRPr>
          </a:p>
        </p:txBody>
      </p:sp>
      <p:pic>
        <p:nvPicPr>
          <p:cNvPr id="193" name="Google Shape;193;p32"/>
          <p:cNvPicPr preferRelativeResize="0"/>
          <p:nvPr/>
        </p:nvPicPr>
        <p:blipFill>
          <a:blip r:embed="rId3">
            <a:alphaModFix/>
          </a:blip>
          <a:stretch>
            <a:fillRect/>
          </a:stretch>
        </p:blipFill>
        <p:spPr>
          <a:xfrm>
            <a:off x="6709950" y="471500"/>
            <a:ext cx="1828175" cy="2234450"/>
          </a:xfrm>
          <a:prstGeom prst="rect">
            <a:avLst/>
          </a:prstGeom>
          <a:noFill/>
          <a:ln>
            <a:noFill/>
          </a:ln>
        </p:spPr>
      </p:pic>
      <p:pic>
        <p:nvPicPr>
          <p:cNvPr id="194" name="Google Shape;194;p32"/>
          <p:cNvPicPr preferRelativeResize="0"/>
          <p:nvPr/>
        </p:nvPicPr>
        <p:blipFill>
          <a:blip r:embed="rId4">
            <a:alphaModFix/>
          </a:blip>
          <a:stretch>
            <a:fillRect/>
          </a:stretch>
        </p:blipFill>
        <p:spPr>
          <a:xfrm>
            <a:off x="5715875" y="3074300"/>
            <a:ext cx="2857500" cy="1600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9"/>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367" name="Google Shape;367;p49"/>
          <p:cNvPicPr preferRelativeResize="0"/>
          <p:nvPr/>
        </p:nvPicPr>
        <p:blipFill>
          <a:blip r:embed="rId3">
            <a:alphaModFix/>
          </a:blip>
          <a:stretch>
            <a:fillRect/>
          </a:stretch>
        </p:blipFill>
        <p:spPr>
          <a:xfrm>
            <a:off x="161538" y="203375"/>
            <a:ext cx="8820925" cy="4736750"/>
          </a:xfrm>
          <a:prstGeom prst="rect">
            <a:avLst/>
          </a:prstGeom>
          <a:noFill/>
          <a:ln>
            <a:noFill/>
          </a:ln>
        </p:spPr>
      </p:pic>
      <p:sp>
        <p:nvSpPr>
          <p:cNvPr id="368" name="Google Shape;368;p49"/>
          <p:cNvSpPr txBox="1"/>
          <p:nvPr/>
        </p:nvSpPr>
        <p:spPr>
          <a:xfrm>
            <a:off x="235200" y="564525"/>
            <a:ext cx="8373900" cy="48639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600" b="1">
                <a:solidFill>
                  <a:schemeClr val="dk1"/>
                </a:solidFill>
                <a:highlight>
                  <a:srgbClr val="FFFFFF"/>
                </a:highlight>
                <a:latin typeface="Times New Roman"/>
                <a:ea typeface="Times New Roman"/>
                <a:cs typeface="Times New Roman"/>
                <a:sym typeface="Times New Roman"/>
              </a:rPr>
              <a:t>Matthew 25:31-46 continued</a:t>
            </a:r>
            <a:endParaRPr sz="1600" b="1">
              <a:solidFill>
                <a:schemeClr val="dk1"/>
              </a:solidFill>
              <a:highlight>
                <a:srgbClr val="FFFFFF"/>
              </a:highlight>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1600" b="1">
                <a:solidFill>
                  <a:schemeClr val="dk1"/>
                </a:solidFill>
                <a:highlight>
                  <a:srgbClr val="FFFFFF"/>
                </a:highlight>
                <a:latin typeface="Times New Roman"/>
                <a:ea typeface="Times New Roman"/>
                <a:cs typeface="Times New Roman"/>
                <a:sym typeface="Times New Roman"/>
              </a:rPr>
              <a:t>38 </a:t>
            </a:r>
            <a:r>
              <a:rPr lang="en" sz="1600">
                <a:solidFill>
                  <a:schemeClr val="dk1"/>
                </a:solidFill>
                <a:highlight>
                  <a:srgbClr val="FFFFFF"/>
                </a:highlight>
                <a:latin typeface="Times New Roman"/>
                <a:ea typeface="Times New Roman"/>
                <a:cs typeface="Times New Roman"/>
                <a:sym typeface="Times New Roman"/>
              </a:rPr>
              <a:t>And when was it that we saw you a stranger and welcomed you, or naked and gave you clothing? </a:t>
            </a:r>
            <a:r>
              <a:rPr lang="en" sz="1600" b="1">
                <a:solidFill>
                  <a:schemeClr val="dk1"/>
                </a:solidFill>
                <a:highlight>
                  <a:srgbClr val="FFFFFF"/>
                </a:highlight>
                <a:latin typeface="Times New Roman"/>
                <a:ea typeface="Times New Roman"/>
                <a:cs typeface="Times New Roman"/>
                <a:sym typeface="Times New Roman"/>
              </a:rPr>
              <a:t>39 </a:t>
            </a:r>
            <a:r>
              <a:rPr lang="en" sz="1600">
                <a:solidFill>
                  <a:schemeClr val="dk1"/>
                </a:solidFill>
                <a:highlight>
                  <a:srgbClr val="FFFFFF"/>
                </a:highlight>
                <a:latin typeface="Times New Roman"/>
                <a:ea typeface="Times New Roman"/>
                <a:cs typeface="Times New Roman"/>
                <a:sym typeface="Times New Roman"/>
              </a:rPr>
              <a:t>And when was it that we saw you sick or in prison and visited you?’ </a:t>
            </a:r>
            <a:r>
              <a:rPr lang="en" sz="1600" b="1">
                <a:solidFill>
                  <a:schemeClr val="dk1"/>
                </a:solidFill>
                <a:highlight>
                  <a:srgbClr val="FFFFFF"/>
                </a:highlight>
                <a:latin typeface="Times New Roman"/>
                <a:ea typeface="Times New Roman"/>
                <a:cs typeface="Times New Roman"/>
                <a:sym typeface="Times New Roman"/>
              </a:rPr>
              <a:t>40 </a:t>
            </a:r>
            <a:r>
              <a:rPr lang="en" sz="1600">
                <a:solidFill>
                  <a:schemeClr val="dk1"/>
                </a:solidFill>
                <a:highlight>
                  <a:srgbClr val="FFFFFF"/>
                </a:highlight>
                <a:latin typeface="Times New Roman"/>
                <a:ea typeface="Times New Roman"/>
                <a:cs typeface="Times New Roman"/>
                <a:sym typeface="Times New Roman"/>
              </a:rPr>
              <a:t>And the king will answer them, ‘Truly I tell you, just as you did it to one of the least of these who are members of my family, you did it to me.’ </a:t>
            </a:r>
            <a:r>
              <a:rPr lang="en" sz="1600" b="1">
                <a:solidFill>
                  <a:schemeClr val="dk1"/>
                </a:solidFill>
                <a:highlight>
                  <a:srgbClr val="FFFFFF"/>
                </a:highlight>
                <a:latin typeface="Times New Roman"/>
                <a:ea typeface="Times New Roman"/>
                <a:cs typeface="Times New Roman"/>
                <a:sym typeface="Times New Roman"/>
              </a:rPr>
              <a:t>41 </a:t>
            </a:r>
            <a:r>
              <a:rPr lang="en" sz="1600">
                <a:solidFill>
                  <a:schemeClr val="dk1"/>
                </a:solidFill>
                <a:highlight>
                  <a:srgbClr val="FFFFFF"/>
                </a:highlight>
                <a:latin typeface="Times New Roman"/>
                <a:ea typeface="Times New Roman"/>
                <a:cs typeface="Times New Roman"/>
                <a:sym typeface="Times New Roman"/>
              </a:rPr>
              <a:t>Then he will say to those at his left hand, ‘You that are accursed, depart from me into the eternal fire prepared for the devil and his angels; </a:t>
            </a:r>
            <a:r>
              <a:rPr lang="en" sz="1600" b="1">
                <a:solidFill>
                  <a:schemeClr val="dk1"/>
                </a:solidFill>
                <a:highlight>
                  <a:srgbClr val="FFFFFF"/>
                </a:highlight>
                <a:latin typeface="Times New Roman"/>
                <a:ea typeface="Times New Roman"/>
                <a:cs typeface="Times New Roman"/>
                <a:sym typeface="Times New Roman"/>
              </a:rPr>
              <a:t>42 </a:t>
            </a:r>
            <a:r>
              <a:rPr lang="en" sz="1600">
                <a:solidFill>
                  <a:schemeClr val="dk1"/>
                </a:solidFill>
                <a:highlight>
                  <a:srgbClr val="FFFFFF"/>
                </a:highlight>
                <a:latin typeface="Times New Roman"/>
                <a:ea typeface="Times New Roman"/>
                <a:cs typeface="Times New Roman"/>
                <a:sym typeface="Times New Roman"/>
              </a:rPr>
              <a:t>for I was hungry and you gave me no food, I was thirsty and you gave me nothing to drink, </a:t>
            </a:r>
            <a:r>
              <a:rPr lang="en" sz="1600" b="1">
                <a:solidFill>
                  <a:schemeClr val="dk1"/>
                </a:solidFill>
                <a:highlight>
                  <a:srgbClr val="FFFFFF"/>
                </a:highlight>
                <a:latin typeface="Times New Roman"/>
                <a:ea typeface="Times New Roman"/>
                <a:cs typeface="Times New Roman"/>
                <a:sym typeface="Times New Roman"/>
              </a:rPr>
              <a:t>43 </a:t>
            </a:r>
            <a:r>
              <a:rPr lang="en" sz="1600">
                <a:solidFill>
                  <a:schemeClr val="dk1"/>
                </a:solidFill>
                <a:highlight>
                  <a:srgbClr val="FFFFFF"/>
                </a:highlight>
                <a:latin typeface="Times New Roman"/>
                <a:ea typeface="Times New Roman"/>
                <a:cs typeface="Times New Roman"/>
                <a:sym typeface="Times New Roman"/>
              </a:rPr>
              <a:t>I was a stranger and you did not welcome me, naked and you did not give me clothing, sick and in prison and you did not visit me.’ </a:t>
            </a:r>
            <a:r>
              <a:rPr lang="en" sz="1600" b="1">
                <a:solidFill>
                  <a:schemeClr val="dk1"/>
                </a:solidFill>
                <a:highlight>
                  <a:srgbClr val="FFFFFF"/>
                </a:highlight>
                <a:latin typeface="Times New Roman"/>
                <a:ea typeface="Times New Roman"/>
                <a:cs typeface="Times New Roman"/>
                <a:sym typeface="Times New Roman"/>
              </a:rPr>
              <a:t>44 </a:t>
            </a:r>
            <a:r>
              <a:rPr lang="en" sz="1600">
                <a:solidFill>
                  <a:schemeClr val="dk1"/>
                </a:solidFill>
                <a:highlight>
                  <a:srgbClr val="FFFFFF"/>
                </a:highlight>
                <a:latin typeface="Times New Roman"/>
                <a:ea typeface="Times New Roman"/>
                <a:cs typeface="Times New Roman"/>
                <a:sym typeface="Times New Roman"/>
              </a:rPr>
              <a:t>Then they also will answer, ‘Lord, when was it that we saw you hungry or thirsty or a stranger or naked or sick or in prison, and did not take care of you?’ </a:t>
            </a:r>
            <a:r>
              <a:rPr lang="en" sz="1600" b="1">
                <a:solidFill>
                  <a:schemeClr val="dk1"/>
                </a:solidFill>
                <a:highlight>
                  <a:srgbClr val="FFFFFF"/>
                </a:highlight>
                <a:latin typeface="Times New Roman"/>
                <a:ea typeface="Times New Roman"/>
                <a:cs typeface="Times New Roman"/>
                <a:sym typeface="Times New Roman"/>
              </a:rPr>
              <a:t>45 </a:t>
            </a:r>
            <a:r>
              <a:rPr lang="en" sz="1600">
                <a:solidFill>
                  <a:schemeClr val="dk1"/>
                </a:solidFill>
                <a:highlight>
                  <a:srgbClr val="FFFFFF"/>
                </a:highlight>
                <a:latin typeface="Times New Roman"/>
                <a:ea typeface="Times New Roman"/>
                <a:cs typeface="Times New Roman"/>
                <a:sym typeface="Times New Roman"/>
              </a:rPr>
              <a:t>Then he will answer them, ‘Truly I tell you, just as you did not do it to one of the least of these, you did not do it to me.’ </a:t>
            </a:r>
            <a:r>
              <a:rPr lang="en" sz="1600" b="1">
                <a:solidFill>
                  <a:schemeClr val="dk1"/>
                </a:solidFill>
                <a:highlight>
                  <a:srgbClr val="FFFFFF"/>
                </a:highlight>
                <a:latin typeface="Times New Roman"/>
                <a:ea typeface="Times New Roman"/>
                <a:cs typeface="Times New Roman"/>
                <a:sym typeface="Times New Roman"/>
              </a:rPr>
              <a:t>46 </a:t>
            </a:r>
            <a:r>
              <a:rPr lang="en" sz="1600">
                <a:solidFill>
                  <a:schemeClr val="dk1"/>
                </a:solidFill>
                <a:highlight>
                  <a:srgbClr val="FFFFFF"/>
                </a:highlight>
                <a:latin typeface="Times New Roman"/>
                <a:ea typeface="Times New Roman"/>
                <a:cs typeface="Times New Roman"/>
                <a:sym typeface="Times New Roman"/>
              </a:rPr>
              <a:t>And these will go away into eternal punishment, but the righteous into eternal life.”</a:t>
            </a:r>
            <a:endParaRPr sz="16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600">
              <a:solidFill>
                <a:schemeClr val="dk1"/>
              </a:solidFill>
              <a:highlight>
                <a:srgbClr val="FFFFFF"/>
              </a:highlight>
              <a:latin typeface="Times New Roman"/>
              <a:ea typeface="Times New Roman"/>
              <a:cs typeface="Times New Roman"/>
              <a:sym typeface="Times New Roman"/>
            </a:endParaRPr>
          </a:p>
        </p:txBody>
      </p:sp>
      <p:sp>
        <p:nvSpPr>
          <p:cNvPr id="369" name="Google Shape;369;p49"/>
          <p:cNvSpPr txBox="1"/>
          <p:nvPr/>
        </p:nvSpPr>
        <p:spPr>
          <a:xfrm>
            <a:off x="161550" y="71925"/>
            <a:ext cx="5425800" cy="4926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2000" u="sng">
                <a:solidFill>
                  <a:schemeClr val="dk1"/>
                </a:solidFill>
                <a:latin typeface="Times New Roman"/>
                <a:ea typeface="Times New Roman"/>
                <a:cs typeface="Times New Roman"/>
                <a:sym typeface="Times New Roman"/>
              </a:rPr>
              <a:t>PART II  - Violence Against Women</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50"/>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375" name="Google Shape;375;p50"/>
          <p:cNvPicPr preferRelativeResize="0"/>
          <p:nvPr/>
        </p:nvPicPr>
        <p:blipFill>
          <a:blip r:embed="rId3">
            <a:alphaModFix/>
          </a:blip>
          <a:stretch>
            <a:fillRect/>
          </a:stretch>
        </p:blipFill>
        <p:spPr>
          <a:xfrm>
            <a:off x="161550" y="203375"/>
            <a:ext cx="8820925" cy="1873501"/>
          </a:xfrm>
          <a:prstGeom prst="rect">
            <a:avLst/>
          </a:prstGeom>
          <a:noFill/>
          <a:ln>
            <a:noFill/>
          </a:ln>
        </p:spPr>
      </p:pic>
      <p:sp>
        <p:nvSpPr>
          <p:cNvPr id="376" name="Google Shape;376;p50"/>
          <p:cNvSpPr txBox="1"/>
          <p:nvPr/>
        </p:nvSpPr>
        <p:spPr>
          <a:xfrm>
            <a:off x="250900" y="203375"/>
            <a:ext cx="8457000" cy="47166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2000" u="sng">
                <a:solidFill>
                  <a:schemeClr val="dk1"/>
                </a:solidFill>
                <a:latin typeface="Times New Roman"/>
                <a:ea typeface="Times New Roman"/>
                <a:cs typeface="Times New Roman"/>
                <a:sym typeface="Times New Roman"/>
              </a:rPr>
              <a:t>PART II  - Violence Against Women</a:t>
            </a:r>
            <a:endParaRPr sz="2000" u="sng">
              <a:solidFill>
                <a:schemeClr val="dk1"/>
              </a:solidFill>
              <a:latin typeface="Times New Roman"/>
              <a:ea typeface="Times New Roman"/>
              <a:cs typeface="Times New Roman"/>
              <a:sym typeface="Times New Roman"/>
            </a:endParaRPr>
          </a:p>
          <a:p>
            <a:pPr marL="0" lvl="0" indent="0" algn="l" rtl="0">
              <a:lnSpc>
                <a:spcPct val="153333"/>
              </a:lnSpc>
              <a:spcBef>
                <a:spcPts val="0"/>
              </a:spcBef>
              <a:spcAft>
                <a:spcPts val="0"/>
              </a:spcAft>
              <a:buNone/>
            </a:pPr>
            <a:endParaRPr sz="1000" u="sng">
              <a:solidFill>
                <a:schemeClr val="dk1"/>
              </a:solidFill>
              <a:latin typeface="Times New Roman"/>
              <a:ea typeface="Times New Roman"/>
              <a:cs typeface="Times New Roman"/>
              <a:sym typeface="Times New Roman"/>
            </a:endParaRPr>
          </a:p>
          <a:p>
            <a:pPr marL="0" lvl="0" indent="0" algn="l" rtl="0">
              <a:lnSpc>
                <a:spcPct val="117083"/>
              </a:lnSpc>
              <a:spcBef>
                <a:spcPts val="0"/>
              </a:spcBef>
              <a:spcAft>
                <a:spcPts val="0"/>
              </a:spcAft>
              <a:buNone/>
            </a:pPr>
            <a:r>
              <a:rPr lang="en" sz="2000" b="1">
                <a:solidFill>
                  <a:schemeClr val="dk1"/>
                </a:solidFill>
                <a:latin typeface="Times New Roman"/>
                <a:ea typeface="Times New Roman"/>
                <a:cs typeface="Times New Roman"/>
                <a:sym typeface="Times New Roman"/>
              </a:rPr>
              <a:t> PREPARING YOUR HEART TO BE A VOICE FOR JUSTICE </a:t>
            </a:r>
            <a:endParaRPr sz="2000" b="1">
              <a:solidFill>
                <a:schemeClr val="dk1"/>
              </a:solidFill>
              <a:latin typeface="Times New Roman"/>
              <a:ea typeface="Times New Roman"/>
              <a:cs typeface="Times New Roman"/>
              <a:sym typeface="Times New Roman"/>
            </a:endParaRPr>
          </a:p>
          <a:p>
            <a:pPr marL="0" lvl="0" indent="457200" algn="l" rtl="0">
              <a:lnSpc>
                <a:spcPct val="117083"/>
              </a:lnSpc>
              <a:spcBef>
                <a:spcPts val="0"/>
              </a:spcBef>
              <a:spcAft>
                <a:spcPts val="0"/>
              </a:spcAft>
              <a:buNone/>
            </a:pPr>
            <a:r>
              <a:rPr lang="en" sz="2000" b="1">
                <a:solidFill>
                  <a:schemeClr val="dk1"/>
                </a:solidFill>
                <a:latin typeface="Times New Roman"/>
                <a:ea typeface="Times New Roman"/>
                <a:cs typeface="Times New Roman"/>
                <a:sym typeface="Times New Roman"/>
              </a:rPr>
              <a:t>— Matthew 25:31-46</a:t>
            </a:r>
            <a:endParaRPr sz="700" b="1">
              <a:solidFill>
                <a:schemeClr val="dk1"/>
              </a:solidFill>
              <a:latin typeface="Times New Roman"/>
              <a:ea typeface="Times New Roman"/>
              <a:cs typeface="Times New Roman"/>
              <a:sym typeface="Times New Roman"/>
            </a:endParaRPr>
          </a:p>
          <a:p>
            <a:pPr marL="0" lvl="0" indent="457200" algn="l" rtl="0">
              <a:lnSpc>
                <a:spcPct val="117083"/>
              </a:lnSpc>
              <a:spcBef>
                <a:spcPts val="0"/>
              </a:spcBef>
              <a:spcAft>
                <a:spcPts val="0"/>
              </a:spcAft>
              <a:buNone/>
            </a:pPr>
            <a:endParaRPr sz="700" b="1">
              <a:solidFill>
                <a:schemeClr val="dk1"/>
              </a:solidFill>
              <a:latin typeface="Times New Roman"/>
              <a:ea typeface="Times New Roman"/>
              <a:cs typeface="Times New Roman"/>
              <a:sym typeface="Times New Roman"/>
            </a:endParaRPr>
          </a:p>
          <a:p>
            <a:pPr marL="502919" marR="1143000" lvl="0" indent="-349249" algn="just" rtl="0">
              <a:lnSpc>
                <a:spcPct val="113333"/>
              </a:lnSpc>
              <a:spcBef>
                <a:spcPts val="0"/>
              </a:spcBef>
              <a:spcAft>
                <a:spcPts val="0"/>
              </a:spcAft>
              <a:buClr>
                <a:schemeClr val="dk1"/>
              </a:buClr>
              <a:buSzPts val="1900"/>
              <a:buFont typeface="Times New Roman"/>
              <a:buAutoNum type="arabicPeriod"/>
            </a:pPr>
            <a:r>
              <a:rPr lang="en" sz="1900">
                <a:solidFill>
                  <a:schemeClr val="dk1"/>
                </a:solidFill>
                <a:latin typeface="Times New Roman"/>
                <a:ea typeface="Times New Roman"/>
                <a:cs typeface="Times New Roman"/>
                <a:sym typeface="Times New Roman"/>
              </a:rPr>
              <a:t>Are you a sheep or a goat?  If what we do for others demonstrates what we really think about Jesus' words to us, how well do your actions separate you from the "goats"?</a:t>
            </a:r>
            <a:endParaRPr sz="1900">
              <a:solidFill>
                <a:schemeClr val="dk1"/>
              </a:solidFill>
              <a:latin typeface="Times New Roman"/>
              <a:ea typeface="Times New Roman"/>
              <a:cs typeface="Times New Roman"/>
              <a:sym typeface="Times New Roman"/>
            </a:endParaRPr>
          </a:p>
          <a:p>
            <a:pPr marL="502919" marR="1143000" lvl="0" indent="-349249" algn="just" rtl="0">
              <a:lnSpc>
                <a:spcPct val="113333"/>
              </a:lnSpc>
              <a:spcBef>
                <a:spcPts val="0"/>
              </a:spcBef>
              <a:spcAft>
                <a:spcPts val="0"/>
              </a:spcAft>
              <a:buClr>
                <a:schemeClr val="dk1"/>
              </a:buClr>
              <a:buSzPts val="1900"/>
              <a:buFont typeface="Times New Roman"/>
              <a:buAutoNum type="arabicPeriod"/>
            </a:pPr>
            <a:r>
              <a:rPr lang="en" sz="1900">
                <a:solidFill>
                  <a:schemeClr val="dk1"/>
                </a:solidFill>
                <a:latin typeface="Times New Roman"/>
                <a:ea typeface="Times New Roman"/>
                <a:cs typeface="Times New Roman"/>
                <a:sym typeface="Times New Roman"/>
              </a:rPr>
              <a:t>What personally impacted you from the stories that Maxine has shared with us?  What action steps can you take right now to be a </a:t>
            </a:r>
            <a:r>
              <a:rPr lang="en" sz="1900" b="1" i="1">
                <a:solidFill>
                  <a:schemeClr val="dk1"/>
                </a:solidFill>
                <a:latin typeface="Times New Roman"/>
                <a:ea typeface="Times New Roman"/>
                <a:cs typeface="Times New Roman"/>
                <a:sym typeface="Times New Roman"/>
              </a:rPr>
              <a:t>Voice For Justice?  </a:t>
            </a:r>
            <a:endParaRPr sz="1900">
              <a:solidFill>
                <a:schemeClr val="dk1"/>
              </a:solidFill>
              <a:latin typeface="Times New Roman"/>
              <a:ea typeface="Times New Roman"/>
              <a:cs typeface="Times New Roman"/>
              <a:sym typeface="Times New Roman"/>
            </a:endParaRPr>
          </a:p>
          <a:p>
            <a:pPr marL="502919" marR="1143000" lvl="0" indent="-355599" algn="just" rtl="0">
              <a:lnSpc>
                <a:spcPct val="113333"/>
              </a:lnSpc>
              <a:spcBef>
                <a:spcPts val="0"/>
              </a:spcBef>
              <a:spcAft>
                <a:spcPts val="0"/>
              </a:spcAft>
              <a:buClr>
                <a:schemeClr val="dk1"/>
              </a:buClr>
              <a:buSzPts val="2000"/>
              <a:buFont typeface="Times New Roman"/>
              <a:buAutoNum type="arabicPeriod"/>
            </a:pPr>
            <a:r>
              <a:rPr lang="en" sz="1900">
                <a:solidFill>
                  <a:schemeClr val="dk1"/>
                </a:solidFill>
                <a:latin typeface="Times New Roman"/>
                <a:ea typeface="Times New Roman"/>
                <a:cs typeface="Times New Roman"/>
                <a:sym typeface="Times New Roman"/>
              </a:rPr>
              <a:t>What action steps can NC WELCA as an organization take right now to be a </a:t>
            </a:r>
            <a:r>
              <a:rPr lang="en" sz="1900" b="1" i="1">
                <a:solidFill>
                  <a:schemeClr val="dk1"/>
                </a:solidFill>
                <a:latin typeface="Times New Roman"/>
                <a:ea typeface="Times New Roman"/>
                <a:cs typeface="Times New Roman"/>
                <a:sym typeface="Times New Roman"/>
              </a:rPr>
              <a:t>Voice For Justice </a:t>
            </a:r>
            <a:r>
              <a:rPr lang="en" sz="1900">
                <a:solidFill>
                  <a:schemeClr val="dk1"/>
                </a:solidFill>
                <a:latin typeface="Times New Roman"/>
                <a:ea typeface="Times New Roman"/>
                <a:cs typeface="Times New Roman"/>
                <a:sym typeface="Times New Roman"/>
              </a:rPr>
              <a:t>when it comes to violence against indigenous women</a:t>
            </a:r>
            <a:r>
              <a:rPr lang="en" sz="1900" b="1" i="1">
                <a:solidFill>
                  <a:schemeClr val="dk1"/>
                </a:solidFill>
                <a:latin typeface="Times New Roman"/>
                <a:ea typeface="Times New Roman"/>
                <a:cs typeface="Times New Roman"/>
                <a:sym typeface="Times New Roman"/>
              </a:rPr>
              <a:t>? </a:t>
            </a:r>
            <a:r>
              <a:rPr lang="en" sz="2000" b="1" i="1">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9"/>
          <p:cNvSpPr/>
          <p:nvPr/>
        </p:nvSpPr>
        <p:spPr>
          <a:xfrm>
            <a:off x="583500" y="524400"/>
            <a:ext cx="7977000" cy="40947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9"/>
          <p:cNvSpPr txBox="1">
            <a:spLocks noGrp="1"/>
          </p:cNvSpPr>
          <p:nvPr>
            <p:ph type="title"/>
          </p:nvPr>
        </p:nvSpPr>
        <p:spPr>
          <a:xfrm>
            <a:off x="989900" y="918125"/>
            <a:ext cx="6893100" cy="315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i="1">
                <a:solidFill>
                  <a:srgbClr val="000000"/>
                </a:solidFill>
                <a:latin typeface="Playfair Display"/>
                <a:ea typeface="Playfair Display"/>
                <a:cs typeface="Playfair Display"/>
                <a:sym typeface="Playfair Display"/>
              </a:rPr>
              <a:t>Closing </a:t>
            </a:r>
            <a:endParaRPr sz="7200" b="1" i="1">
              <a:solidFill>
                <a:srgbClr val="000000"/>
              </a:solidFill>
              <a:latin typeface="Playfair Display"/>
              <a:ea typeface="Playfair Display"/>
              <a:cs typeface="Playfair Display"/>
              <a:sym typeface="Playfair Display"/>
            </a:endParaRPr>
          </a:p>
          <a:p>
            <a:pPr marL="0" lvl="0" indent="0" algn="ctr" rtl="0">
              <a:spcBef>
                <a:spcPts val="0"/>
              </a:spcBef>
              <a:spcAft>
                <a:spcPts val="0"/>
              </a:spcAft>
              <a:buNone/>
            </a:pPr>
            <a:r>
              <a:rPr lang="en" sz="7200" b="1" i="1">
                <a:solidFill>
                  <a:srgbClr val="000000"/>
                </a:solidFill>
                <a:latin typeface="Playfair Display"/>
                <a:ea typeface="Playfair Display"/>
                <a:cs typeface="Playfair Display"/>
                <a:sym typeface="Playfair Display"/>
              </a:rPr>
              <a:t>Prayer</a:t>
            </a:r>
            <a:endParaRPr sz="7200" b="1" i="1">
              <a:solidFill>
                <a:srgbClr val="000000"/>
              </a:solidFill>
              <a:latin typeface="Playfair Display"/>
              <a:ea typeface="Playfair Display"/>
              <a:cs typeface="Playfair Display"/>
              <a:sym typeface="Playfair Display"/>
            </a:endParaRPr>
          </a:p>
        </p:txBody>
      </p:sp>
      <p:sp>
        <p:nvSpPr>
          <p:cNvPr id="459" name="Google Shape;459;p59"/>
          <p:cNvSpPr/>
          <p:nvPr/>
        </p:nvSpPr>
        <p:spPr>
          <a:xfrm>
            <a:off x="788100" y="665825"/>
            <a:ext cx="7567800" cy="3655500"/>
          </a:xfrm>
          <a:prstGeom prst="rect">
            <a:avLst/>
          </a:prstGeom>
          <a:noFill/>
          <a:ln w="76200" cap="flat" cmpd="sng">
            <a:solidFill>
              <a:srgbClr val="5B0F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FFFF"/>
              </a:solidFill>
              <a:latin typeface="Tinos"/>
              <a:ea typeface="Tinos"/>
              <a:cs typeface="Tinos"/>
              <a:sym typeface="Tino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98"/>
        <p:cNvGrpSpPr/>
        <p:nvPr/>
      </p:nvGrpSpPr>
      <p:grpSpPr>
        <a:xfrm>
          <a:off x="0" y="0"/>
          <a:ext cx="0" cy="0"/>
          <a:chOff x="0" y="0"/>
          <a:chExt cx="0" cy="0"/>
        </a:xfrm>
      </p:grpSpPr>
      <p:sp>
        <p:nvSpPr>
          <p:cNvPr id="199" name="Google Shape;199;p33"/>
          <p:cNvSpPr txBox="1">
            <a:spLocks noGrp="1"/>
          </p:cNvSpPr>
          <p:nvPr>
            <p:ph type="body" idx="1"/>
          </p:nvPr>
        </p:nvSpPr>
        <p:spPr>
          <a:xfrm>
            <a:off x="1794900" y="446681"/>
            <a:ext cx="5554200" cy="62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i="1">
                <a:solidFill>
                  <a:srgbClr val="000000"/>
                </a:solidFill>
                <a:latin typeface="Playfair Display"/>
                <a:ea typeface="Playfair Display"/>
                <a:cs typeface="Playfair Display"/>
                <a:sym typeface="Playfair Display"/>
              </a:rPr>
              <a:t>Opening Prayer</a:t>
            </a:r>
            <a:endParaRPr sz="4500" b="1" i="1">
              <a:solidFill>
                <a:srgbClr val="000000"/>
              </a:solidFill>
              <a:latin typeface="Playfair Display"/>
              <a:ea typeface="Playfair Display"/>
              <a:cs typeface="Playfair Display"/>
              <a:sym typeface="Playfair Display"/>
            </a:endParaRPr>
          </a:p>
        </p:txBody>
      </p:sp>
      <p:sp>
        <p:nvSpPr>
          <p:cNvPr id="200" name="Google Shape;200;p33"/>
          <p:cNvSpPr txBox="1"/>
          <p:nvPr/>
        </p:nvSpPr>
        <p:spPr>
          <a:xfrm>
            <a:off x="405450" y="1214200"/>
            <a:ext cx="8232600" cy="35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Tinos"/>
                <a:ea typeface="Tinos"/>
                <a:cs typeface="Tinos"/>
                <a:sym typeface="Tinos"/>
              </a:rPr>
              <a:t>Gracious God, you have shown your love to us in so many ways, and especially through the gift of your Son. Help us to feel that we are indeed renewed day by day, and open our hearts as we seek to understand new ways to be your representatives in the world. Help us to share the good news of Jesus Christ and to be wise, courageous, and compassionate ministers of justice and reconciliation to those we meet in all parts of our lives. 				</a:t>
            </a:r>
            <a:endParaRPr sz="2600">
              <a:latin typeface="Tinos"/>
              <a:ea typeface="Tinos"/>
              <a:cs typeface="Tinos"/>
              <a:sym typeface="Tinos"/>
            </a:endParaRPr>
          </a:p>
          <a:p>
            <a:pPr marL="3657600" lvl="0" indent="457200" algn="l" rtl="0">
              <a:spcBef>
                <a:spcPts val="0"/>
              </a:spcBef>
              <a:spcAft>
                <a:spcPts val="0"/>
              </a:spcAft>
              <a:buNone/>
            </a:pPr>
            <a:r>
              <a:rPr lang="en" sz="2600">
                <a:latin typeface="Tinos"/>
                <a:ea typeface="Tinos"/>
                <a:cs typeface="Tinos"/>
                <a:sym typeface="Tinos"/>
              </a:rPr>
              <a:t>Amen</a:t>
            </a:r>
            <a:endParaRPr sz="2600">
              <a:latin typeface="Tinos"/>
              <a:ea typeface="Tinos"/>
              <a:cs typeface="Tinos"/>
              <a:sym typeface="Tino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2"/>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285" name="Google Shape;285;p42"/>
          <p:cNvPicPr preferRelativeResize="0"/>
          <p:nvPr/>
        </p:nvPicPr>
        <p:blipFill>
          <a:blip r:embed="rId3">
            <a:alphaModFix/>
          </a:blip>
          <a:stretch>
            <a:fillRect/>
          </a:stretch>
        </p:blipFill>
        <p:spPr>
          <a:xfrm>
            <a:off x="161525" y="203375"/>
            <a:ext cx="8820925" cy="4736750"/>
          </a:xfrm>
          <a:prstGeom prst="rect">
            <a:avLst/>
          </a:prstGeom>
          <a:noFill/>
          <a:ln>
            <a:noFill/>
          </a:ln>
        </p:spPr>
      </p:pic>
      <p:sp>
        <p:nvSpPr>
          <p:cNvPr id="286" name="Google Shape;286;p42"/>
          <p:cNvSpPr txBox="1"/>
          <p:nvPr/>
        </p:nvSpPr>
        <p:spPr>
          <a:xfrm>
            <a:off x="1164588" y="308075"/>
            <a:ext cx="6814800" cy="6465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3000" u="sng">
                <a:solidFill>
                  <a:schemeClr val="dk1"/>
                </a:solidFill>
                <a:latin typeface="Times New Roman"/>
                <a:ea typeface="Times New Roman"/>
                <a:cs typeface="Times New Roman"/>
                <a:sym typeface="Times New Roman"/>
              </a:rPr>
              <a:t>PART II  -  	Violence Against Women</a:t>
            </a:r>
            <a:endParaRPr sz="3000" u="sng">
              <a:solidFill>
                <a:schemeClr val="dk1"/>
              </a:solidFill>
              <a:latin typeface="Times New Roman"/>
              <a:ea typeface="Times New Roman"/>
              <a:cs typeface="Times New Roman"/>
              <a:sym typeface="Times New Roman"/>
            </a:endParaRPr>
          </a:p>
        </p:txBody>
      </p:sp>
      <p:pic>
        <p:nvPicPr>
          <p:cNvPr id="287" name="Google Shape;287;p42"/>
          <p:cNvPicPr preferRelativeResize="0"/>
          <p:nvPr/>
        </p:nvPicPr>
        <p:blipFill>
          <a:blip r:embed="rId4">
            <a:alphaModFix/>
          </a:blip>
          <a:stretch>
            <a:fillRect/>
          </a:stretch>
        </p:blipFill>
        <p:spPr>
          <a:xfrm>
            <a:off x="161525" y="1187650"/>
            <a:ext cx="3138350" cy="1569175"/>
          </a:xfrm>
          <a:prstGeom prst="rect">
            <a:avLst/>
          </a:prstGeom>
          <a:noFill/>
          <a:ln>
            <a:noFill/>
          </a:ln>
        </p:spPr>
      </p:pic>
      <p:pic>
        <p:nvPicPr>
          <p:cNvPr id="288" name="Google Shape;288;p42"/>
          <p:cNvPicPr preferRelativeResize="0"/>
          <p:nvPr/>
        </p:nvPicPr>
        <p:blipFill>
          <a:blip r:embed="rId5">
            <a:alphaModFix/>
          </a:blip>
          <a:stretch>
            <a:fillRect/>
          </a:stretch>
        </p:blipFill>
        <p:spPr>
          <a:xfrm>
            <a:off x="5898251" y="1136700"/>
            <a:ext cx="2785100" cy="1671064"/>
          </a:xfrm>
          <a:prstGeom prst="rect">
            <a:avLst/>
          </a:prstGeom>
          <a:noFill/>
          <a:ln>
            <a:noFill/>
          </a:ln>
        </p:spPr>
      </p:pic>
      <p:pic>
        <p:nvPicPr>
          <p:cNvPr id="289" name="Google Shape;289;p42"/>
          <p:cNvPicPr preferRelativeResize="0"/>
          <p:nvPr/>
        </p:nvPicPr>
        <p:blipFill rotWithShape="1">
          <a:blip r:embed="rId6">
            <a:alphaModFix/>
          </a:blip>
          <a:srcRect l="24582" r="-10235"/>
          <a:stretch/>
        </p:blipFill>
        <p:spPr>
          <a:xfrm>
            <a:off x="3536825" y="2882125"/>
            <a:ext cx="2621525" cy="1949675"/>
          </a:xfrm>
          <a:prstGeom prst="rect">
            <a:avLst/>
          </a:prstGeom>
          <a:noFill/>
          <a:ln>
            <a:noFill/>
          </a:ln>
        </p:spPr>
      </p:pic>
      <p:pic>
        <p:nvPicPr>
          <p:cNvPr id="290" name="Google Shape;290;p42"/>
          <p:cNvPicPr preferRelativeResize="0"/>
          <p:nvPr/>
        </p:nvPicPr>
        <p:blipFill>
          <a:blip r:embed="rId7">
            <a:alphaModFix/>
          </a:blip>
          <a:stretch>
            <a:fillRect/>
          </a:stretch>
        </p:blipFill>
        <p:spPr>
          <a:xfrm>
            <a:off x="161524" y="3693775"/>
            <a:ext cx="3278679" cy="646500"/>
          </a:xfrm>
          <a:prstGeom prst="rect">
            <a:avLst/>
          </a:prstGeom>
          <a:noFill/>
          <a:ln>
            <a:noFill/>
          </a:ln>
        </p:spPr>
      </p:pic>
      <p:pic>
        <p:nvPicPr>
          <p:cNvPr id="291" name="Google Shape;291;p42"/>
          <p:cNvPicPr preferRelativeResize="0"/>
          <p:nvPr/>
        </p:nvPicPr>
        <p:blipFill>
          <a:blip r:embed="rId8">
            <a:alphaModFix/>
          </a:blip>
          <a:stretch>
            <a:fillRect/>
          </a:stretch>
        </p:blipFill>
        <p:spPr>
          <a:xfrm>
            <a:off x="3328963" y="1781738"/>
            <a:ext cx="2486025" cy="381000"/>
          </a:xfrm>
          <a:prstGeom prst="rect">
            <a:avLst/>
          </a:prstGeom>
          <a:noFill/>
          <a:ln>
            <a:noFill/>
          </a:ln>
        </p:spPr>
      </p:pic>
      <p:pic>
        <p:nvPicPr>
          <p:cNvPr id="292" name="Google Shape;292;p42"/>
          <p:cNvPicPr preferRelativeResize="0"/>
          <p:nvPr/>
        </p:nvPicPr>
        <p:blipFill>
          <a:blip r:embed="rId9">
            <a:alphaModFix/>
          </a:blip>
          <a:stretch>
            <a:fillRect/>
          </a:stretch>
        </p:blipFill>
        <p:spPr>
          <a:xfrm>
            <a:off x="6139725" y="3072375"/>
            <a:ext cx="2543614" cy="15691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10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Effect transition="in" filter="fade">
                                      <p:cBhvr>
                                        <p:cTn id="17"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3"/>
          <p:cNvPicPr preferRelativeResize="0"/>
          <p:nvPr/>
        </p:nvPicPr>
        <p:blipFill>
          <a:blip r:embed="rId3">
            <a:alphaModFix/>
          </a:blip>
          <a:stretch>
            <a:fillRect/>
          </a:stretch>
        </p:blipFill>
        <p:spPr>
          <a:xfrm>
            <a:off x="161538" y="283750"/>
            <a:ext cx="8820925" cy="4736750"/>
          </a:xfrm>
          <a:prstGeom prst="rect">
            <a:avLst/>
          </a:prstGeom>
          <a:noFill/>
          <a:ln>
            <a:noFill/>
          </a:ln>
        </p:spPr>
      </p:pic>
      <p:pic>
        <p:nvPicPr>
          <p:cNvPr id="298" name="Google Shape;298;p43"/>
          <p:cNvPicPr preferRelativeResize="0"/>
          <p:nvPr/>
        </p:nvPicPr>
        <p:blipFill>
          <a:blip r:embed="rId3">
            <a:alphaModFix/>
          </a:blip>
          <a:stretch>
            <a:fillRect/>
          </a:stretch>
        </p:blipFill>
        <p:spPr>
          <a:xfrm>
            <a:off x="161538" y="203375"/>
            <a:ext cx="8820925" cy="4736750"/>
          </a:xfrm>
          <a:prstGeom prst="rect">
            <a:avLst/>
          </a:prstGeom>
          <a:noFill/>
          <a:ln>
            <a:noFill/>
          </a:ln>
        </p:spPr>
      </p:pic>
      <p:sp>
        <p:nvSpPr>
          <p:cNvPr id="299" name="Google Shape;299;p43"/>
          <p:cNvSpPr txBox="1"/>
          <p:nvPr/>
        </p:nvSpPr>
        <p:spPr>
          <a:xfrm>
            <a:off x="0" y="0"/>
            <a:ext cx="4299600" cy="4926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2000" u="sng">
                <a:solidFill>
                  <a:schemeClr val="dk1"/>
                </a:solidFill>
                <a:latin typeface="Times New Roman"/>
                <a:ea typeface="Times New Roman"/>
                <a:cs typeface="Times New Roman"/>
                <a:sym typeface="Times New Roman"/>
              </a:rPr>
              <a:t>PART II  -  Violence Against Women</a:t>
            </a:r>
            <a:endParaRPr>
              <a:solidFill>
                <a:schemeClr val="dk1"/>
              </a:solidFill>
            </a:endParaRPr>
          </a:p>
        </p:txBody>
      </p:sp>
      <p:pic>
        <p:nvPicPr>
          <p:cNvPr id="300" name="Google Shape;300;p43"/>
          <p:cNvPicPr preferRelativeResize="0"/>
          <p:nvPr/>
        </p:nvPicPr>
        <p:blipFill>
          <a:blip r:embed="rId4">
            <a:alphaModFix/>
          </a:blip>
          <a:stretch>
            <a:fillRect/>
          </a:stretch>
        </p:blipFill>
        <p:spPr>
          <a:xfrm>
            <a:off x="5277877" y="203377"/>
            <a:ext cx="2466975" cy="2466975"/>
          </a:xfrm>
          <a:prstGeom prst="rect">
            <a:avLst/>
          </a:prstGeom>
          <a:noFill/>
          <a:ln>
            <a:noFill/>
          </a:ln>
        </p:spPr>
      </p:pic>
      <p:pic>
        <p:nvPicPr>
          <p:cNvPr id="301" name="Google Shape;301;p43"/>
          <p:cNvPicPr preferRelativeResize="0"/>
          <p:nvPr/>
        </p:nvPicPr>
        <p:blipFill>
          <a:blip r:embed="rId5">
            <a:alphaModFix/>
          </a:blip>
          <a:stretch>
            <a:fillRect/>
          </a:stretch>
        </p:blipFill>
        <p:spPr>
          <a:xfrm>
            <a:off x="840100" y="3178974"/>
            <a:ext cx="2269975" cy="1700275"/>
          </a:xfrm>
          <a:prstGeom prst="rect">
            <a:avLst/>
          </a:prstGeom>
          <a:noFill/>
          <a:ln>
            <a:noFill/>
          </a:ln>
        </p:spPr>
      </p:pic>
      <p:pic>
        <p:nvPicPr>
          <p:cNvPr id="302" name="Google Shape;302;p43"/>
          <p:cNvPicPr preferRelativeResize="0"/>
          <p:nvPr/>
        </p:nvPicPr>
        <p:blipFill>
          <a:blip r:embed="rId6">
            <a:alphaModFix/>
          </a:blip>
          <a:stretch>
            <a:fillRect/>
          </a:stretch>
        </p:blipFill>
        <p:spPr>
          <a:xfrm>
            <a:off x="840100" y="492602"/>
            <a:ext cx="3138800" cy="2088729"/>
          </a:xfrm>
          <a:prstGeom prst="rect">
            <a:avLst/>
          </a:prstGeom>
          <a:noFill/>
          <a:ln>
            <a:noFill/>
          </a:ln>
        </p:spPr>
      </p:pic>
      <p:sp>
        <p:nvSpPr>
          <p:cNvPr id="303" name="Google Shape;303;p43"/>
          <p:cNvSpPr txBox="1"/>
          <p:nvPr/>
        </p:nvSpPr>
        <p:spPr>
          <a:xfrm>
            <a:off x="1346088" y="2581313"/>
            <a:ext cx="16074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Tarana Burke</a:t>
            </a:r>
            <a:endParaRPr sz="1900">
              <a:latin typeface="Times New Roman"/>
              <a:ea typeface="Times New Roman"/>
              <a:cs typeface="Times New Roman"/>
              <a:sym typeface="Times New Roman"/>
            </a:endParaRPr>
          </a:p>
        </p:txBody>
      </p:sp>
      <p:pic>
        <p:nvPicPr>
          <p:cNvPr id="304" name="Google Shape;304;p43"/>
          <p:cNvPicPr preferRelativeResize="0"/>
          <p:nvPr/>
        </p:nvPicPr>
        <p:blipFill>
          <a:blip r:embed="rId7">
            <a:alphaModFix/>
          </a:blip>
          <a:stretch>
            <a:fillRect/>
          </a:stretch>
        </p:blipFill>
        <p:spPr>
          <a:xfrm>
            <a:off x="3978905" y="2957625"/>
            <a:ext cx="4804075" cy="1921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1"/>
                                        </p:tgtEl>
                                        <p:attrNameLst>
                                          <p:attrName>style.visibility</p:attrName>
                                        </p:attrNameLst>
                                      </p:cBhvr>
                                      <p:to>
                                        <p:strVal val="visible"/>
                                      </p:to>
                                    </p:set>
                                    <p:animEffect transition="in" filter="fade">
                                      <p:cBhvr>
                                        <p:cTn id="12" dur="1000"/>
                                        <p:tgtEl>
                                          <p:spTgt spid="3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2"/>
                                        </p:tgtEl>
                                        <p:attrNameLst>
                                          <p:attrName>style.visibility</p:attrName>
                                        </p:attrNameLst>
                                      </p:cBhvr>
                                      <p:to>
                                        <p:strVal val="visible"/>
                                      </p:to>
                                    </p:set>
                                    <p:animEffect transition="in" filter="fade">
                                      <p:cBhvr>
                                        <p:cTn id="17" dur="1000"/>
                                        <p:tgtEl>
                                          <p:spTgt spid="3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3"/>
                                        </p:tgtEl>
                                        <p:attrNameLst>
                                          <p:attrName>style.visibility</p:attrName>
                                        </p:attrNameLst>
                                      </p:cBhvr>
                                      <p:to>
                                        <p:strVal val="visible"/>
                                      </p:to>
                                    </p:set>
                                    <p:animEffect transition="in" filter="fade">
                                      <p:cBhvr>
                                        <p:cTn id="22" dur="1000"/>
                                        <p:tgtEl>
                                          <p:spTgt spid="3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4"/>
                                        </p:tgtEl>
                                        <p:attrNameLst>
                                          <p:attrName>style.visibility</p:attrName>
                                        </p:attrNameLst>
                                      </p:cBhvr>
                                      <p:to>
                                        <p:strVal val="visible"/>
                                      </p:to>
                                    </p:set>
                                    <p:animEffect transition="in" filter="fade">
                                      <p:cBhvr>
                                        <p:cTn id="27"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4"/>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310" name="Google Shape;310;p44"/>
          <p:cNvPicPr preferRelativeResize="0"/>
          <p:nvPr/>
        </p:nvPicPr>
        <p:blipFill>
          <a:blip r:embed="rId3">
            <a:alphaModFix/>
          </a:blip>
          <a:stretch>
            <a:fillRect/>
          </a:stretch>
        </p:blipFill>
        <p:spPr>
          <a:xfrm>
            <a:off x="161538" y="203375"/>
            <a:ext cx="8820925" cy="4736750"/>
          </a:xfrm>
          <a:prstGeom prst="rect">
            <a:avLst/>
          </a:prstGeom>
          <a:noFill/>
          <a:ln>
            <a:noFill/>
          </a:ln>
        </p:spPr>
      </p:pic>
      <p:sp>
        <p:nvSpPr>
          <p:cNvPr id="311" name="Google Shape;311;p44"/>
          <p:cNvSpPr txBox="1"/>
          <p:nvPr/>
        </p:nvSpPr>
        <p:spPr>
          <a:xfrm>
            <a:off x="0" y="0"/>
            <a:ext cx="4276200" cy="4926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2000" u="sng">
                <a:solidFill>
                  <a:schemeClr val="dk1"/>
                </a:solidFill>
                <a:latin typeface="Times New Roman"/>
                <a:ea typeface="Times New Roman"/>
                <a:cs typeface="Times New Roman"/>
                <a:sym typeface="Times New Roman"/>
              </a:rPr>
              <a:t>PART II  - Violence Against Women</a:t>
            </a:r>
            <a:endParaRPr>
              <a:solidFill>
                <a:schemeClr val="dk1"/>
              </a:solidFill>
            </a:endParaRPr>
          </a:p>
        </p:txBody>
      </p:sp>
      <p:pic>
        <p:nvPicPr>
          <p:cNvPr id="312" name="Google Shape;312;p44"/>
          <p:cNvPicPr preferRelativeResize="0"/>
          <p:nvPr/>
        </p:nvPicPr>
        <p:blipFill rotWithShape="1">
          <a:blip r:embed="rId4">
            <a:alphaModFix/>
          </a:blip>
          <a:srcRect l="15666" t="22677" r="12924" b="31286"/>
          <a:stretch/>
        </p:blipFill>
        <p:spPr>
          <a:xfrm>
            <a:off x="3524525" y="2214375"/>
            <a:ext cx="2094975" cy="714750"/>
          </a:xfrm>
          <a:prstGeom prst="rect">
            <a:avLst/>
          </a:prstGeom>
          <a:noFill/>
          <a:ln>
            <a:noFill/>
          </a:ln>
        </p:spPr>
      </p:pic>
      <p:pic>
        <p:nvPicPr>
          <p:cNvPr id="313" name="Google Shape;313;p44"/>
          <p:cNvPicPr preferRelativeResize="0"/>
          <p:nvPr/>
        </p:nvPicPr>
        <p:blipFill>
          <a:blip r:embed="rId5">
            <a:alphaModFix/>
          </a:blip>
          <a:stretch>
            <a:fillRect/>
          </a:stretch>
        </p:blipFill>
        <p:spPr>
          <a:xfrm>
            <a:off x="490800" y="2214375"/>
            <a:ext cx="2443250" cy="1625875"/>
          </a:xfrm>
          <a:prstGeom prst="rect">
            <a:avLst/>
          </a:prstGeom>
          <a:noFill/>
          <a:ln>
            <a:noFill/>
          </a:ln>
        </p:spPr>
      </p:pic>
      <p:pic>
        <p:nvPicPr>
          <p:cNvPr id="314" name="Google Shape;314;p44"/>
          <p:cNvPicPr preferRelativeResize="0"/>
          <p:nvPr/>
        </p:nvPicPr>
        <p:blipFill>
          <a:blip r:embed="rId6">
            <a:alphaModFix/>
          </a:blip>
          <a:stretch>
            <a:fillRect/>
          </a:stretch>
        </p:blipFill>
        <p:spPr>
          <a:xfrm>
            <a:off x="943675" y="592938"/>
            <a:ext cx="2705100" cy="1685925"/>
          </a:xfrm>
          <a:prstGeom prst="rect">
            <a:avLst/>
          </a:prstGeom>
          <a:noFill/>
          <a:ln>
            <a:noFill/>
          </a:ln>
        </p:spPr>
      </p:pic>
      <p:pic>
        <p:nvPicPr>
          <p:cNvPr id="315" name="Google Shape;315;p44"/>
          <p:cNvPicPr preferRelativeResize="0"/>
          <p:nvPr/>
        </p:nvPicPr>
        <p:blipFill>
          <a:blip r:embed="rId7">
            <a:alphaModFix/>
          </a:blip>
          <a:stretch>
            <a:fillRect/>
          </a:stretch>
        </p:blipFill>
        <p:spPr>
          <a:xfrm>
            <a:off x="3864124" y="320574"/>
            <a:ext cx="2443255" cy="1625875"/>
          </a:xfrm>
          <a:prstGeom prst="rect">
            <a:avLst/>
          </a:prstGeom>
          <a:noFill/>
          <a:ln>
            <a:noFill/>
          </a:ln>
        </p:spPr>
      </p:pic>
      <p:pic>
        <p:nvPicPr>
          <p:cNvPr id="316" name="Google Shape;316;p44"/>
          <p:cNvPicPr preferRelativeResize="0"/>
          <p:nvPr/>
        </p:nvPicPr>
        <p:blipFill>
          <a:blip r:embed="rId8">
            <a:alphaModFix/>
          </a:blip>
          <a:stretch>
            <a:fillRect/>
          </a:stretch>
        </p:blipFill>
        <p:spPr>
          <a:xfrm>
            <a:off x="5985675" y="1643525"/>
            <a:ext cx="2762250" cy="1657350"/>
          </a:xfrm>
          <a:prstGeom prst="rect">
            <a:avLst/>
          </a:prstGeom>
          <a:noFill/>
          <a:ln>
            <a:noFill/>
          </a:ln>
        </p:spPr>
      </p:pic>
      <p:pic>
        <p:nvPicPr>
          <p:cNvPr id="317" name="Google Shape;317;p44"/>
          <p:cNvPicPr preferRelativeResize="0"/>
          <p:nvPr/>
        </p:nvPicPr>
        <p:blipFill>
          <a:blip r:embed="rId9">
            <a:alphaModFix/>
          </a:blip>
          <a:stretch>
            <a:fillRect/>
          </a:stretch>
        </p:blipFill>
        <p:spPr>
          <a:xfrm>
            <a:off x="5361513" y="3197038"/>
            <a:ext cx="2619375" cy="1743075"/>
          </a:xfrm>
          <a:prstGeom prst="rect">
            <a:avLst/>
          </a:prstGeom>
          <a:noFill/>
          <a:ln>
            <a:noFill/>
          </a:ln>
        </p:spPr>
      </p:pic>
      <p:pic>
        <p:nvPicPr>
          <p:cNvPr id="318" name="Google Shape;318;p44"/>
          <p:cNvPicPr preferRelativeResize="0"/>
          <p:nvPr/>
        </p:nvPicPr>
        <p:blipFill>
          <a:blip r:embed="rId10">
            <a:alphaModFix/>
          </a:blip>
          <a:stretch>
            <a:fillRect/>
          </a:stretch>
        </p:blipFill>
        <p:spPr>
          <a:xfrm>
            <a:off x="2279013" y="3368488"/>
            <a:ext cx="3267075" cy="1400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1000"/>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fade">
                                      <p:cBhvr>
                                        <p:cTn id="12" dur="10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5"/>
                                        </p:tgtEl>
                                        <p:attrNameLst>
                                          <p:attrName>style.visibility</p:attrName>
                                        </p:attrNameLst>
                                      </p:cBhvr>
                                      <p:to>
                                        <p:strVal val="visible"/>
                                      </p:to>
                                    </p:set>
                                    <p:animEffect transition="in" filter="fade">
                                      <p:cBhvr>
                                        <p:cTn id="17" dur="1000"/>
                                        <p:tgtEl>
                                          <p:spTgt spid="3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6"/>
                                        </p:tgtEl>
                                        <p:attrNameLst>
                                          <p:attrName>style.visibility</p:attrName>
                                        </p:attrNameLst>
                                      </p:cBhvr>
                                      <p:to>
                                        <p:strVal val="visible"/>
                                      </p:to>
                                    </p:set>
                                    <p:animEffect transition="in" filter="fade">
                                      <p:cBhvr>
                                        <p:cTn id="22" dur="1000"/>
                                        <p:tgtEl>
                                          <p:spTgt spid="3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
                                        </p:tgtEl>
                                        <p:attrNameLst>
                                          <p:attrName>style.visibility</p:attrName>
                                        </p:attrNameLst>
                                      </p:cBhvr>
                                      <p:to>
                                        <p:strVal val="visible"/>
                                      </p:to>
                                    </p:set>
                                    <p:animEffect transition="in" filter="fade">
                                      <p:cBhvr>
                                        <p:cTn id="27" dur="1000"/>
                                        <p:tgtEl>
                                          <p:spTgt spid="3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8"/>
                                        </p:tgtEl>
                                        <p:attrNameLst>
                                          <p:attrName>style.visibility</p:attrName>
                                        </p:attrNameLst>
                                      </p:cBhvr>
                                      <p:to>
                                        <p:strVal val="visible"/>
                                      </p:to>
                                    </p:set>
                                    <p:animEffect transition="in" filter="fade">
                                      <p:cBhvr>
                                        <p:cTn id="32"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5"/>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324" name="Google Shape;324;p45"/>
          <p:cNvPicPr preferRelativeResize="0"/>
          <p:nvPr/>
        </p:nvPicPr>
        <p:blipFill>
          <a:blip r:embed="rId3">
            <a:alphaModFix/>
          </a:blip>
          <a:stretch>
            <a:fillRect/>
          </a:stretch>
        </p:blipFill>
        <p:spPr>
          <a:xfrm>
            <a:off x="161538" y="203375"/>
            <a:ext cx="8820925" cy="4736750"/>
          </a:xfrm>
          <a:prstGeom prst="rect">
            <a:avLst/>
          </a:prstGeom>
          <a:noFill/>
          <a:ln>
            <a:noFill/>
          </a:ln>
        </p:spPr>
      </p:pic>
      <p:sp>
        <p:nvSpPr>
          <p:cNvPr id="325" name="Google Shape;325;p45"/>
          <p:cNvSpPr txBox="1"/>
          <p:nvPr/>
        </p:nvSpPr>
        <p:spPr>
          <a:xfrm>
            <a:off x="101100" y="151650"/>
            <a:ext cx="4246200" cy="4926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2000" u="sng">
                <a:solidFill>
                  <a:schemeClr val="dk1"/>
                </a:solidFill>
                <a:latin typeface="Times New Roman"/>
                <a:ea typeface="Times New Roman"/>
                <a:cs typeface="Times New Roman"/>
                <a:sym typeface="Times New Roman"/>
              </a:rPr>
              <a:t>PART II  - Violence Against Women</a:t>
            </a:r>
            <a:endParaRPr>
              <a:solidFill>
                <a:schemeClr val="dk1"/>
              </a:solidFill>
            </a:endParaRPr>
          </a:p>
        </p:txBody>
      </p:sp>
      <p:pic>
        <p:nvPicPr>
          <p:cNvPr id="326" name="Google Shape;326;p45"/>
          <p:cNvPicPr preferRelativeResize="0"/>
          <p:nvPr/>
        </p:nvPicPr>
        <p:blipFill>
          <a:blip r:embed="rId4">
            <a:alphaModFix/>
          </a:blip>
          <a:stretch>
            <a:fillRect/>
          </a:stretch>
        </p:blipFill>
        <p:spPr>
          <a:xfrm>
            <a:off x="1038288" y="963600"/>
            <a:ext cx="2847975" cy="1600200"/>
          </a:xfrm>
          <a:prstGeom prst="rect">
            <a:avLst/>
          </a:prstGeom>
          <a:noFill/>
          <a:ln>
            <a:noFill/>
          </a:ln>
        </p:spPr>
      </p:pic>
      <p:sp>
        <p:nvSpPr>
          <p:cNvPr id="327" name="Google Shape;327;p45"/>
          <p:cNvSpPr txBox="1"/>
          <p:nvPr/>
        </p:nvSpPr>
        <p:spPr>
          <a:xfrm>
            <a:off x="1729238" y="2679175"/>
            <a:ext cx="14661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Gabby Petito</a:t>
            </a:r>
            <a:endParaRPr sz="1900">
              <a:latin typeface="Times New Roman"/>
              <a:ea typeface="Times New Roman"/>
              <a:cs typeface="Times New Roman"/>
              <a:sym typeface="Times New Roman"/>
            </a:endParaRPr>
          </a:p>
        </p:txBody>
      </p:sp>
      <p:pic>
        <p:nvPicPr>
          <p:cNvPr id="328" name="Google Shape;328;p45"/>
          <p:cNvPicPr preferRelativeResize="0"/>
          <p:nvPr/>
        </p:nvPicPr>
        <p:blipFill>
          <a:blip r:embed="rId5">
            <a:alphaModFix/>
          </a:blip>
          <a:stretch>
            <a:fillRect/>
          </a:stretch>
        </p:blipFill>
        <p:spPr>
          <a:xfrm>
            <a:off x="6016838" y="420663"/>
            <a:ext cx="2143125" cy="2143125"/>
          </a:xfrm>
          <a:prstGeom prst="rect">
            <a:avLst/>
          </a:prstGeom>
          <a:noFill/>
          <a:ln>
            <a:noFill/>
          </a:ln>
        </p:spPr>
      </p:pic>
      <p:pic>
        <p:nvPicPr>
          <p:cNvPr id="329" name="Google Shape;329;p45"/>
          <p:cNvPicPr preferRelativeResize="0"/>
          <p:nvPr/>
        </p:nvPicPr>
        <p:blipFill>
          <a:blip r:embed="rId6">
            <a:alphaModFix/>
          </a:blip>
          <a:stretch>
            <a:fillRect/>
          </a:stretch>
        </p:blipFill>
        <p:spPr>
          <a:xfrm>
            <a:off x="5302475" y="3156175"/>
            <a:ext cx="2857500" cy="1600200"/>
          </a:xfrm>
          <a:prstGeom prst="rect">
            <a:avLst/>
          </a:prstGeom>
          <a:noFill/>
          <a:ln>
            <a:noFill/>
          </a:ln>
        </p:spPr>
      </p:pic>
      <p:pic>
        <p:nvPicPr>
          <p:cNvPr id="330" name="Google Shape;330;p45"/>
          <p:cNvPicPr preferRelativeResize="0"/>
          <p:nvPr/>
        </p:nvPicPr>
        <p:blipFill>
          <a:blip r:embed="rId7">
            <a:alphaModFix/>
          </a:blip>
          <a:stretch>
            <a:fillRect/>
          </a:stretch>
        </p:blipFill>
        <p:spPr>
          <a:xfrm>
            <a:off x="1033550" y="3156175"/>
            <a:ext cx="2857500" cy="1600200"/>
          </a:xfrm>
          <a:prstGeom prst="rect">
            <a:avLst/>
          </a:prstGeom>
          <a:noFill/>
          <a:ln>
            <a:noFill/>
          </a:ln>
        </p:spPr>
      </p:pic>
      <p:pic>
        <p:nvPicPr>
          <p:cNvPr id="331" name="Google Shape;331;p45"/>
          <p:cNvPicPr preferRelativeResize="0"/>
          <p:nvPr/>
        </p:nvPicPr>
        <p:blipFill>
          <a:blip r:embed="rId8">
            <a:alphaModFix/>
          </a:blip>
          <a:stretch>
            <a:fillRect/>
          </a:stretch>
        </p:blipFill>
        <p:spPr>
          <a:xfrm>
            <a:off x="1889136" y="1064325"/>
            <a:ext cx="5365725" cy="3014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10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
                                        </p:tgtEl>
                                        <p:attrNameLst>
                                          <p:attrName>style.visibility</p:attrName>
                                        </p:attrNameLst>
                                      </p:cBhvr>
                                      <p:to>
                                        <p:strVal val="visible"/>
                                      </p:to>
                                    </p:set>
                                    <p:animEffect transition="in" filter="fade">
                                      <p:cBhvr>
                                        <p:cTn id="12" dur="1000"/>
                                        <p:tgtEl>
                                          <p:spTgt spid="3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8"/>
                                        </p:tgtEl>
                                        <p:attrNameLst>
                                          <p:attrName>style.visibility</p:attrName>
                                        </p:attrNameLst>
                                      </p:cBhvr>
                                      <p:to>
                                        <p:strVal val="visible"/>
                                      </p:to>
                                    </p:set>
                                    <p:animEffect transition="in" filter="fade">
                                      <p:cBhvr>
                                        <p:cTn id="17" dur="1000"/>
                                        <p:tgtEl>
                                          <p:spTgt spid="3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
                                        </p:tgtEl>
                                        <p:attrNameLst>
                                          <p:attrName>style.visibility</p:attrName>
                                        </p:attrNameLst>
                                      </p:cBhvr>
                                      <p:to>
                                        <p:strVal val="visible"/>
                                      </p:to>
                                    </p:set>
                                    <p:animEffect transition="in" filter="fade">
                                      <p:cBhvr>
                                        <p:cTn id="22" dur="1000"/>
                                        <p:tgtEl>
                                          <p:spTgt spid="3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1000"/>
                                        <p:tgtEl>
                                          <p:spTgt spid="3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
                                        </p:tgtEl>
                                        <p:attrNameLst>
                                          <p:attrName>style.visibility</p:attrName>
                                        </p:attrNameLst>
                                      </p:cBhvr>
                                      <p:to>
                                        <p:strVal val="visible"/>
                                      </p:to>
                                    </p:set>
                                    <p:animEffect transition="in" filter="fade">
                                      <p:cBhvr>
                                        <p:cTn id="32" dur="1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6"/>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337" name="Google Shape;337;p46"/>
          <p:cNvPicPr preferRelativeResize="0"/>
          <p:nvPr/>
        </p:nvPicPr>
        <p:blipFill>
          <a:blip r:embed="rId3">
            <a:alphaModFix/>
          </a:blip>
          <a:stretch>
            <a:fillRect/>
          </a:stretch>
        </p:blipFill>
        <p:spPr>
          <a:xfrm>
            <a:off x="161538" y="203375"/>
            <a:ext cx="8820925" cy="4736750"/>
          </a:xfrm>
          <a:prstGeom prst="rect">
            <a:avLst/>
          </a:prstGeom>
          <a:noFill/>
          <a:ln>
            <a:noFill/>
          </a:ln>
        </p:spPr>
      </p:pic>
      <p:sp>
        <p:nvSpPr>
          <p:cNvPr id="338" name="Google Shape;338;p46"/>
          <p:cNvSpPr txBox="1"/>
          <p:nvPr/>
        </p:nvSpPr>
        <p:spPr>
          <a:xfrm>
            <a:off x="73950" y="86250"/>
            <a:ext cx="4325400" cy="4926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2000" u="sng">
                <a:solidFill>
                  <a:schemeClr val="dk1"/>
                </a:solidFill>
                <a:latin typeface="Times New Roman"/>
                <a:ea typeface="Times New Roman"/>
                <a:cs typeface="Times New Roman"/>
                <a:sym typeface="Times New Roman"/>
              </a:rPr>
              <a:t>PART II  - Violence Against Women</a:t>
            </a:r>
            <a:endParaRPr>
              <a:solidFill>
                <a:schemeClr val="dk1"/>
              </a:solidFill>
            </a:endParaRPr>
          </a:p>
        </p:txBody>
      </p:sp>
      <p:pic>
        <p:nvPicPr>
          <p:cNvPr id="339" name="Google Shape;339;p46"/>
          <p:cNvPicPr preferRelativeResize="0"/>
          <p:nvPr/>
        </p:nvPicPr>
        <p:blipFill>
          <a:blip r:embed="rId4">
            <a:alphaModFix/>
          </a:blip>
          <a:stretch>
            <a:fillRect/>
          </a:stretch>
        </p:blipFill>
        <p:spPr>
          <a:xfrm>
            <a:off x="1983526" y="1475125"/>
            <a:ext cx="4654300" cy="2606400"/>
          </a:xfrm>
          <a:prstGeom prst="rect">
            <a:avLst/>
          </a:prstGeom>
          <a:noFill/>
          <a:ln>
            <a:noFill/>
          </a:ln>
        </p:spPr>
      </p:pic>
      <p:pic>
        <p:nvPicPr>
          <p:cNvPr id="340" name="Google Shape;340;p46"/>
          <p:cNvPicPr preferRelativeResize="0"/>
          <p:nvPr/>
        </p:nvPicPr>
        <p:blipFill>
          <a:blip r:embed="rId5">
            <a:alphaModFix/>
          </a:blip>
          <a:stretch>
            <a:fillRect/>
          </a:stretch>
        </p:blipFill>
        <p:spPr>
          <a:xfrm>
            <a:off x="3159937" y="3402948"/>
            <a:ext cx="2537575" cy="1421025"/>
          </a:xfrm>
          <a:prstGeom prst="rect">
            <a:avLst/>
          </a:prstGeom>
          <a:noFill/>
          <a:ln>
            <a:noFill/>
          </a:ln>
        </p:spPr>
      </p:pic>
      <p:pic>
        <p:nvPicPr>
          <p:cNvPr id="341" name="Google Shape;341;p46"/>
          <p:cNvPicPr preferRelativeResize="0"/>
          <p:nvPr/>
        </p:nvPicPr>
        <p:blipFill>
          <a:blip r:embed="rId6">
            <a:alphaModFix/>
          </a:blip>
          <a:stretch>
            <a:fillRect/>
          </a:stretch>
        </p:blipFill>
        <p:spPr>
          <a:xfrm>
            <a:off x="687813" y="629325"/>
            <a:ext cx="2143125" cy="2143125"/>
          </a:xfrm>
          <a:prstGeom prst="rect">
            <a:avLst/>
          </a:prstGeom>
          <a:noFill/>
          <a:ln>
            <a:noFill/>
          </a:ln>
        </p:spPr>
      </p:pic>
      <p:pic>
        <p:nvPicPr>
          <p:cNvPr id="342" name="Google Shape;342;p46"/>
          <p:cNvPicPr preferRelativeResize="0"/>
          <p:nvPr/>
        </p:nvPicPr>
        <p:blipFill>
          <a:blip r:embed="rId7">
            <a:alphaModFix/>
          </a:blip>
          <a:stretch>
            <a:fillRect/>
          </a:stretch>
        </p:blipFill>
        <p:spPr>
          <a:xfrm>
            <a:off x="5239250" y="264375"/>
            <a:ext cx="3393060" cy="1905274"/>
          </a:xfrm>
          <a:prstGeom prst="rect">
            <a:avLst/>
          </a:prstGeom>
          <a:noFill/>
          <a:ln>
            <a:noFill/>
          </a:ln>
        </p:spPr>
      </p:pic>
      <p:pic>
        <p:nvPicPr>
          <p:cNvPr id="343" name="Google Shape;343;p46"/>
          <p:cNvPicPr preferRelativeResize="0"/>
          <p:nvPr/>
        </p:nvPicPr>
        <p:blipFill>
          <a:blip r:embed="rId8">
            <a:alphaModFix/>
          </a:blip>
          <a:stretch>
            <a:fillRect/>
          </a:stretch>
        </p:blipFill>
        <p:spPr>
          <a:xfrm>
            <a:off x="5839350" y="1856500"/>
            <a:ext cx="3083625" cy="3083625"/>
          </a:xfrm>
          <a:prstGeom prst="rect">
            <a:avLst/>
          </a:prstGeom>
          <a:noFill/>
          <a:ln>
            <a:noFill/>
          </a:ln>
        </p:spPr>
      </p:pic>
      <p:pic>
        <p:nvPicPr>
          <p:cNvPr id="344" name="Google Shape;344;p46"/>
          <p:cNvPicPr preferRelativeResize="0"/>
          <p:nvPr/>
        </p:nvPicPr>
        <p:blipFill>
          <a:blip r:embed="rId9">
            <a:alphaModFix/>
          </a:blip>
          <a:stretch>
            <a:fillRect/>
          </a:stretch>
        </p:blipFill>
        <p:spPr>
          <a:xfrm>
            <a:off x="407649" y="2687599"/>
            <a:ext cx="2856535" cy="1905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fade">
                                      <p:cBhvr>
                                        <p:cTn id="12" dur="1000"/>
                                        <p:tgtEl>
                                          <p:spTgt spid="3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3"/>
                                        </p:tgtEl>
                                        <p:attrNameLst>
                                          <p:attrName>style.visibility</p:attrName>
                                        </p:attrNameLst>
                                      </p:cBhvr>
                                      <p:to>
                                        <p:strVal val="visible"/>
                                      </p:to>
                                    </p:set>
                                    <p:animEffect transition="in" filter="fade">
                                      <p:cBhvr>
                                        <p:cTn id="22" dur="1000"/>
                                        <p:tgtEl>
                                          <p:spTgt spid="3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4"/>
                                        </p:tgtEl>
                                        <p:attrNameLst>
                                          <p:attrName>style.visibility</p:attrName>
                                        </p:attrNameLst>
                                      </p:cBhvr>
                                      <p:to>
                                        <p:strVal val="visible"/>
                                      </p:to>
                                    </p:set>
                                    <p:animEffect transition="in" filter="fade">
                                      <p:cBhvr>
                                        <p:cTn id="27" dur="1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47"/>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350" name="Google Shape;350;p47"/>
          <p:cNvPicPr preferRelativeResize="0"/>
          <p:nvPr/>
        </p:nvPicPr>
        <p:blipFill>
          <a:blip r:embed="rId3">
            <a:alphaModFix/>
          </a:blip>
          <a:stretch>
            <a:fillRect/>
          </a:stretch>
        </p:blipFill>
        <p:spPr>
          <a:xfrm>
            <a:off x="161538" y="203375"/>
            <a:ext cx="8820925" cy="4736750"/>
          </a:xfrm>
          <a:prstGeom prst="rect">
            <a:avLst/>
          </a:prstGeom>
          <a:noFill/>
          <a:ln>
            <a:noFill/>
          </a:ln>
        </p:spPr>
      </p:pic>
      <p:sp>
        <p:nvSpPr>
          <p:cNvPr id="351" name="Google Shape;351;p47"/>
          <p:cNvSpPr txBox="1"/>
          <p:nvPr/>
        </p:nvSpPr>
        <p:spPr>
          <a:xfrm>
            <a:off x="152400" y="152400"/>
            <a:ext cx="4431900" cy="4926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Clr>
                <a:schemeClr val="dk1"/>
              </a:buClr>
              <a:buSzPts val="1100"/>
              <a:buFont typeface="Arial"/>
              <a:buNone/>
            </a:pPr>
            <a:r>
              <a:rPr lang="en" sz="2000" u="sng">
                <a:solidFill>
                  <a:schemeClr val="dk1"/>
                </a:solidFill>
                <a:latin typeface="Times New Roman"/>
                <a:ea typeface="Times New Roman"/>
                <a:cs typeface="Times New Roman"/>
                <a:sym typeface="Times New Roman"/>
              </a:rPr>
              <a:t>PART II  - Violence Against Women</a:t>
            </a:r>
            <a:endParaRPr>
              <a:solidFill>
                <a:schemeClr val="dk1"/>
              </a:solidFill>
            </a:endParaRPr>
          </a:p>
        </p:txBody>
      </p:sp>
      <p:pic>
        <p:nvPicPr>
          <p:cNvPr id="352" name="Google Shape;352;p47" descr="&lt;p&gt;Amos&lt;/p&gt;"/>
          <p:cNvPicPr preferRelativeResize="0"/>
          <p:nvPr/>
        </p:nvPicPr>
        <p:blipFill rotWithShape="1">
          <a:blip r:embed="rId4">
            <a:alphaModFix/>
          </a:blip>
          <a:srcRect b="9844"/>
          <a:stretch/>
        </p:blipFill>
        <p:spPr>
          <a:xfrm>
            <a:off x="5297350" y="558226"/>
            <a:ext cx="2394195" cy="3837225"/>
          </a:xfrm>
          <a:prstGeom prst="rect">
            <a:avLst/>
          </a:prstGeom>
          <a:noFill/>
          <a:ln>
            <a:noFill/>
          </a:ln>
        </p:spPr>
      </p:pic>
      <p:sp>
        <p:nvSpPr>
          <p:cNvPr id="353" name="Google Shape;353;p47"/>
          <p:cNvSpPr txBox="1"/>
          <p:nvPr/>
        </p:nvSpPr>
        <p:spPr>
          <a:xfrm>
            <a:off x="1843350" y="2238338"/>
            <a:ext cx="3000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solidFill>
                  <a:schemeClr val="dk1"/>
                </a:solidFill>
                <a:latin typeface="Times New Roman"/>
                <a:ea typeface="Times New Roman"/>
                <a:cs typeface="Times New Roman"/>
                <a:sym typeface="Times New Roman"/>
              </a:rPr>
              <a:t>Maxine Amos</a:t>
            </a:r>
            <a:endParaRPr sz="19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48"/>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359" name="Google Shape;359;p48"/>
          <p:cNvPicPr preferRelativeResize="0"/>
          <p:nvPr/>
        </p:nvPicPr>
        <p:blipFill>
          <a:blip r:embed="rId3">
            <a:alphaModFix/>
          </a:blip>
          <a:stretch>
            <a:fillRect/>
          </a:stretch>
        </p:blipFill>
        <p:spPr>
          <a:xfrm>
            <a:off x="161538" y="203375"/>
            <a:ext cx="8820925" cy="4736750"/>
          </a:xfrm>
          <a:prstGeom prst="rect">
            <a:avLst/>
          </a:prstGeom>
          <a:noFill/>
          <a:ln>
            <a:noFill/>
          </a:ln>
        </p:spPr>
      </p:pic>
      <p:sp>
        <p:nvSpPr>
          <p:cNvPr id="360" name="Google Shape;360;p48"/>
          <p:cNvSpPr txBox="1"/>
          <p:nvPr/>
        </p:nvSpPr>
        <p:spPr>
          <a:xfrm>
            <a:off x="161550" y="141300"/>
            <a:ext cx="4126200" cy="4926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2000" u="sng">
                <a:solidFill>
                  <a:schemeClr val="dk1"/>
                </a:solidFill>
                <a:latin typeface="Times New Roman"/>
                <a:ea typeface="Times New Roman"/>
                <a:cs typeface="Times New Roman"/>
                <a:sym typeface="Times New Roman"/>
              </a:rPr>
              <a:t>PART II  - Violence Against Women</a:t>
            </a:r>
            <a:endParaRPr/>
          </a:p>
        </p:txBody>
      </p:sp>
      <p:sp>
        <p:nvSpPr>
          <p:cNvPr id="361" name="Google Shape;361;p48"/>
          <p:cNvSpPr txBox="1"/>
          <p:nvPr/>
        </p:nvSpPr>
        <p:spPr>
          <a:xfrm>
            <a:off x="161550" y="844800"/>
            <a:ext cx="8133000" cy="4275000"/>
          </a:xfrm>
          <a:prstGeom prst="rect">
            <a:avLst/>
          </a:prstGeom>
          <a:noFill/>
          <a:ln>
            <a:noFill/>
          </a:ln>
        </p:spPr>
        <p:txBody>
          <a:bodyPr spcFirstLastPara="1" wrap="square" lIns="91425" tIns="91425" rIns="91425" bIns="91425" anchor="t" anchorCtr="0">
            <a:spAutoFit/>
          </a:bodyPr>
          <a:lstStyle/>
          <a:p>
            <a:pPr marL="0" lvl="0" indent="0" algn="l" rtl="0">
              <a:lnSpc>
                <a:spcPct val="117083"/>
              </a:lnSpc>
              <a:spcBef>
                <a:spcPts val="0"/>
              </a:spcBef>
              <a:spcAft>
                <a:spcPts val="0"/>
              </a:spcAft>
              <a:buNone/>
            </a:pPr>
            <a:r>
              <a:rPr lang="en" sz="1600" b="1">
                <a:solidFill>
                  <a:schemeClr val="dk1"/>
                </a:solidFill>
                <a:latin typeface="Times New Roman"/>
                <a:ea typeface="Times New Roman"/>
                <a:cs typeface="Times New Roman"/>
                <a:sym typeface="Times New Roman"/>
              </a:rPr>
              <a:t>PREPARING YOUR HEART TO BE A VOICE FOR JUSTICE — Matthew 25:31-46</a:t>
            </a:r>
            <a:endParaRPr sz="1600" b="1">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000" b="1">
              <a:solidFill>
                <a:schemeClr val="dk1"/>
              </a:solidFill>
              <a:highlight>
                <a:srgbClr val="FFFFFF"/>
              </a:highlight>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1600" b="1">
                <a:solidFill>
                  <a:schemeClr val="dk1"/>
                </a:solidFill>
                <a:highlight>
                  <a:srgbClr val="FFFFFF"/>
                </a:highlight>
                <a:latin typeface="Times New Roman"/>
                <a:ea typeface="Times New Roman"/>
                <a:cs typeface="Times New Roman"/>
                <a:sym typeface="Times New Roman"/>
              </a:rPr>
              <a:t>31 </a:t>
            </a:r>
            <a:r>
              <a:rPr lang="en" sz="1600">
                <a:solidFill>
                  <a:schemeClr val="dk1"/>
                </a:solidFill>
                <a:highlight>
                  <a:srgbClr val="FFFFFF"/>
                </a:highlight>
                <a:latin typeface="Times New Roman"/>
                <a:ea typeface="Times New Roman"/>
                <a:cs typeface="Times New Roman"/>
                <a:sym typeface="Times New Roman"/>
              </a:rPr>
              <a:t>“When the Son of Man comes in his glory, and all the angels with him, then he will sit on the throne of his glory. </a:t>
            </a:r>
            <a:r>
              <a:rPr lang="en" sz="1600" b="1">
                <a:solidFill>
                  <a:schemeClr val="dk1"/>
                </a:solidFill>
                <a:highlight>
                  <a:srgbClr val="FFFFFF"/>
                </a:highlight>
                <a:latin typeface="Times New Roman"/>
                <a:ea typeface="Times New Roman"/>
                <a:cs typeface="Times New Roman"/>
                <a:sym typeface="Times New Roman"/>
              </a:rPr>
              <a:t>32 </a:t>
            </a:r>
            <a:r>
              <a:rPr lang="en" sz="1600">
                <a:solidFill>
                  <a:schemeClr val="dk1"/>
                </a:solidFill>
                <a:highlight>
                  <a:srgbClr val="FFFFFF"/>
                </a:highlight>
                <a:latin typeface="Times New Roman"/>
                <a:ea typeface="Times New Roman"/>
                <a:cs typeface="Times New Roman"/>
                <a:sym typeface="Times New Roman"/>
              </a:rPr>
              <a:t>All the nations will be gathered before him, and he will separate people one from another as a shepherd separates the sheep from the goats, </a:t>
            </a:r>
            <a:r>
              <a:rPr lang="en" sz="1600" b="1">
                <a:solidFill>
                  <a:schemeClr val="dk1"/>
                </a:solidFill>
                <a:highlight>
                  <a:srgbClr val="FFFFFF"/>
                </a:highlight>
                <a:latin typeface="Times New Roman"/>
                <a:ea typeface="Times New Roman"/>
                <a:cs typeface="Times New Roman"/>
                <a:sym typeface="Times New Roman"/>
              </a:rPr>
              <a:t>33 </a:t>
            </a:r>
            <a:r>
              <a:rPr lang="en" sz="1600">
                <a:solidFill>
                  <a:schemeClr val="dk1"/>
                </a:solidFill>
                <a:highlight>
                  <a:srgbClr val="FFFFFF"/>
                </a:highlight>
                <a:latin typeface="Times New Roman"/>
                <a:ea typeface="Times New Roman"/>
                <a:cs typeface="Times New Roman"/>
                <a:sym typeface="Times New Roman"/>
              </a:rPr>
              <a:t>and he will put the sheep at his right hand and the goats at the left. </a:t>
            </a:r>
            <a:r>
              <a:rPr lang="en" sz="1600" b="1">
                <a:solidFill>
                  <a:schemeClr val="dk1"/>
                </a:solidFill>
                <a:highlight>
                  <a:srgbClr val="FFFFFF"/>
                </a:highlight>
                <a:latin typeface="Times New Roman"/>
                <a:ea typeface="Times New Roman"/>
                <a:cs typeface="Times New Roman"/>
                <a:sym typeface="Times New Roman"/>
              </a:rPr>
              <a:t>34 </a:t>
            </a:r>
            <a:r>
              <a:rPr lang="en" sz="1600">
                <a:solidFill>
                  <a:schemeClr val="dk1"/>
                </a:solidFill>
                <a:highlight>
                  <a:srgbClr val="FFFFFF"/>
                </a:highlight>
                <a:latin typeface="Times New Roman"/>
                <a:ea typeface="Times New Roman"/>
                <a:cs typeface="Times New Roman"/>
                <a:sym typeface="Times New Roman"/>
              </a:rPr>
              <a:t>Then the king will say to those at his right hand, ‘Come, you that are blessed by my Father, inherit the kingdom prepared for you from the foundation of the world; </a:t>
            </a:r>
            <a:r>
              <a:rPr lang="en" sz="1600" b="1">
                <a:solidFill>
                  <a:schemeClr val="dk1"/>
                </a:solidFill>
                <a:highlight>
                  <a:srgbClr val="FFFFFF"/>
                </a:highlight>
                <a:latin typeface="Times New Roman"/>
                <a:ea typeface="Times New Roman"/>
                <a:cs typeface="Times New Roman"/>
                <a:sym typeface="Times New Roman"/>
              </a:rPr>
              <a:t>35 </a:t>
            </a:r>
            <a:r>
              <a:rPr lang="en" sz="1600">
                <a:solidFill>
                  <a:schemeClr val="dk1"/>
                </a:solidFill>
                <a:highlight>
                  <a:srgbClr val="FFFFFF"/>
                </a:highlight>
                <a:latin typeface="Times New Roman"/>
                <a:ea typeface="Times New Roman"/>
                <a:cs typeface="Times New Roman"/>
                <a:sym typeface="Times New Roman"/>
              </a:rPr>
              <a:t>for I was hungry and you gave me food, I was thirsty and you gave me something to drink, I was a stranger and you welcomed me, </a:t>
            </a:r>
            <a:r>
              <a:rPr lang="en" sz="1600" b="1">
                <a:solidFill>
                  <a:schemeClr val="dk1"/>
                </a:solidFill>
                <a:highlight>
                  <a:srgbClr val="FFFFFF"/>
                </a:highlight>
                <a:latin typeface="Times New Roman"/>
                <a:ea typeface="Times New Roman"/>
                <a:cs typeface="Times New Roman"/>
                <a:sym typeface="Times New Roman"/>
              </a:rPr>
              <a:t>36 </a:t>
            </a:r>
            <a:r>
              <a:rPr lang="en" sz="1600">
                <a:solidFill>
                  <a:schemeClr val="dk1"/>
                </a:solidFill>
                <a:highlight>
                  <a:srgbClr val="FFFFFF"/>
                </a:highlight>
                <a:latin typeface="Times New Roman"/>
                <a:ea typeface="Times New Roman"/>
                <a:cs typeface="Times New Roman"/>
                <a:sym typeface="Times New Roman"/>
              </a:rPr>
              <a:t>I was naked and you gave me clothing, I was sick and you took care of me, I was in prison and you visited me.’ </a:t>
            </a:r>
            <a:r>
              <a:rPr lang="en" sz="1600" b="1">
                <a:solidFill>
                  <a:schemeClr val="dk1"/>
                </a:solidFill>
                <a:highlight>
                  <a:srgbClr val="FFFFFF"/>
                </a:highlight>
                <a:latin typeface="Times New Roman"/>
                <a:ea typeface="Times New Roman"/>
                <a:cs typeface="Times New Roman"/>
                <a:sym typeface="Times New Roman"/>
              </a:rPr>
              <a:t>37 </a:t>
            </a:r>
            <a:r>
              <a:rPr lang="en" sz="1600">
                <a:solidFill>
                  <a:schemeClr val="dk1"/>
                </a:solidFill>
                <a:highlight>
                  <a:srgbClr val="FFFFFF"/>
                </a:highlight>
                <a:latin typeface="Times New Roman"/>
                <a:ea typeface="Times New Roman"/>
                <a:cs typeface="Times New Roman"/>
                <a:sym typeface="Times New Roman"/>
              </a:rPr>
              <a:t>Then the righteous will answer him, ‘Lord, when was it that we saw you hungry and gave you food, or thirsty and gave you something to drink? </a:t>
            </a:r>
            <a:endParaRPr sz="1600" b="1">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759</Words>
  <Application>Microsoft Office PowerPoint</Application>
  <PresentationFormat>On-screen Show (16:9)</PresentationFormat>
  <Paragraphs>34</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Playfair Display</vt:lpstr>
      <vt:lpstr>Quintessential</vt:lpstr>
      <vt:lpstr>Times New Roman</vt:lpstr>
      <vt:lpstr>Tinos</vt:lpstr>
      <vt:lpstr>Libre Baskerville</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WELCA Spring Gathering 2022</dc:title>
  <dc:creator>LORRI</dc:creator>
  <cp:lastModifiedBy>Lorri Monterose</cp:lastModifiedBy>
  <cp:revision>2</cp:revision>
  <dcterms:modified xsi:type="dcterms:W3CDTF">2022-07-21T18:39:34Z</dcterms:modified>
</cp:coreProperties>
</file>