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72" r:id="rId3"/>
    <p:sldId id="258" r:id="rId4"/>
    <p:sldId id="259" r:id="rId5"/>
    <p:sldId id="263" r:id="rId6"/>
    <p:sldId id="260" r:id="rId7"/>
    <p:sldId id="284" r:id="rId8"/>
    <p:sldId id="273" r:id="rId9"/>
    <p:sldId id="261" r:id="rId10"/>
    <p:sldId id="271" r:id="rId11"/>
    <p:sldId id="267" r:id="rId12"/>
    <p:sldId id="265" r:id="rId13"/>
    <p:sldId id="264" r:id="rId14"/>
    <p:sldId id="283" r:id="rId15"/>
    <p:sldId id="262" r:id="rId16"/>
    <p:sldId id="282" r:id="rId17"/>
    <p:sldId id="270" r:id="rId18"/>
    <p:sldId id="268" r:id="rId19"/>
    <p:sldId id="266" r:id="rId20"/>
    <p:sldId id="274" r:id="rId21"/>
    <p:sldId id="280" r:id="rId22"/>
    <p:sldId id="275" r:id="rId23"/>
    <p:sldId id="276" r:id="rId24"/>
    <p:sldId id="277" r:id="rId25"/>
    <p:sldId id="279" r:id="rId26"/>
    <p:sldId id="278"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777"/>
    <a:srgbClr val="4E56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1" autoAdjust="0"/>
    <p:restoredTop sz="78305" autoAdjust="0"/>
  </p:normalViewPr>
  <p:slideViewPr>
    <p:cSldViewPr snapToGrid="0">
      <p:cViewPr varScale="1">
        <p:scale>
          <a:sx n="74" d="100"/>
          <a:sy n="74" d="100"/>
        </p:scale>
        <p:origin x="115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0043D-5BF6-40F6-9888-6C92E892B1E1}" type="datetimeFigureOut">
              <a:rPr lang="en-US" smtClean="0"/>
              <a:t>6/23/2025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BA8A3-B67C-443B-90D7-156275351C26}" type="slidenum">
              <a:rPr lang="en-US" smtClean="0"/>
              <a:t>‹#›</a:t>
            </a:fld>
            <a:endParaRPr lang="en-US"/>
          </a:p>
        </p:txBody>
      </p:sp>
    </p:spTree>
    <p:extLst>
      <p:ext uri="{BB962C8B-B14F-4D97-AF65-F5344CB8AC3E}">
        <p14:creationId xmlns:p14="http://schemas.microsoft.com/office/powerpoint/2010/main" val="3371137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2BA8A3-B67C-443B-90D7-156275351C26}" type="slidenum">
              <a:rPr lang="en-US" smtClean="0"/>
              <a:t>1</a:t>
            </a:fld>
            <a:endParaRPr lang="en-US"/>
          </a:p>
        </p:txBody>
      </p:sp>
    </p:spTree>
    <p:extLst>
      <p:ext uri="{BB962C8B-B14F-4D97-AF65-F5344CB8AC3E}">
        <p14:creationId xmlns:p14="http://schemas.microsoft.com/office/powerpoint/2010/main" val="935343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2BA8A3-B67C-443B-90D7-156275351C26}" type="slidenum">
              <a:rPr lang="en-US" smtClean="0"/>
              <a:t>6</a:t>
            </a:fld>
            <a:endParaRPr lang="en-US"/>
          </a:p>
        </p:txBody>
      </p:sp>
    </p:spTree>
    <p:extLst>
      <p:ext uri="{BB962C8B-B14F-4D97-AF65-F5344CB8AC3E}">
        <p14:creationId xmlns:p14="http://schemas.microsoft.com/office/powerpoint/2010/main" val="1341557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2BA8A3-B67C-443B-90D7-156275351C26}" type="slidenum">
              <a:rPr lang="en-US" smtClean="0"/>
              <a:t>8</a:t>
            </a:fld>
            <a:endParaRPr lang="en-US"/>
          </a:p>
        </p:txBody>
      </p:sp>
    </p:spTree>
    <p:extLst>
      <p:ext uri="{BB962C8B-B14F-4D97-AF65-F5344CB8AC3E}">
        <p14:creationId xmlns:p14="http://schemas.microsoft.com/office/powerpoint/2010/main" val="306073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2BA8A3-B67C-443B-90D7-156275351C26}" type="slidenum">
              <a:rPr lang="en-US" smtClean="0"/>
              <a:t>10</a:t>
            </a:fld>
            <a:endParaRPr lang="en-US"/>
          </a:p>
        </p:txBody>
      </p:sp>
    </p:spTree>
    <p:extLst>
      <p:ext uri="{BB962C8B-B14F-4D97-AF65-F5344CB8AC3E}">
        <p14:creationId xmlns:p14="http://schemas.microsoft.com/office/powerpoint/2010/main" val="2722881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2BA8A3-B67C-443B-90D7-156275351C26}" type="slidenum">
              <a:rPr lang="en-US" smtClean="0"/>
              <a:t>11</a:t>
            </a:fld>
            <a:endParaRPr lang="en-US"/>
          </a:p>
        </p:txBody>
      </p:sp>
    </p:spTree>
    <p:extLst>
      <p:ext uri="{BB962C8B-B14F-4D97-AF65-F5344CB8AC3E}">
        <p14:creationId xmlns:p14="http://schemas.microsoft.com/office/powerpoint/2010/main" val="3626510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2BA8A3-B67C-443B-90D7-156275351C26}" type="slidenum">
              <a:rPr lang="en-US" smtClean="0"/>
              <a:t>16</a:t>
            </a:fld>
            <a:endParaRPr lang="en-US"/>
          </a:p>
        </p:txBody>
      </p:sp>
    </p:spTree>
    <p:extLst>
      <p:ext uri="{BB962C8B-B14F-4D97-AF65-F5344CB8AC3E}">
        <p14:creationId xmlns:p14="http://schemas.microsoft.com/office/powerpoint/2010/main" val="1766514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C06F9-3CAF-2DF7-380C-DD405E9AB7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E7D894-87A8-D7C0-26F4-2115CA01B2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3ABD5F-343C-9A44-C089-DEE82DC92966}"/>
              </a:ext>
            </a:extLst>
          </p:cNvPr>
          <p:cNvSpPr>
            <a:spLocks noGrp="1"/>
          </p:cNvSpPr>
          <p:nvPr>
            <p:ph type="dt" sz="half" idx="10"/>
          </p:nvPr>
        </p:nvSpPr>
        <p:spPr/>
        <p:txBody>
          <a:bodyPr/>
          <a:lstStyle/>
          <a:p>
            <a:fld id="{DF2AA1A3-B40E-4D0C-8E1B-4AA00CBF20B9}" type="datetimeFigureOut">
              <a:rPr lang="en-US" smtClean="0"/>
              <a:t>6/23/2025</a:t>
            </a:fld>
            <a:endParaRPr lang="en-US"/>
          </a:p>
        </p:txBody>
      </p:sp>
      <p:sp>
        <p:nvSpPr>
          <p:cNvPr id="5" name="Footer Placeholder 4">
            <a:extLst>
              <a:ext uri="{FF2B5EF4-FFF2-40B4-BE49-F238E27FC236}">
                <a16:creationId xmlns:a16="http://schemas.microsoft.com/office/drawing/2014/main" id="{EDBCA78B-0431-187D-50BA-AE830825E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16E68-7EE5-CB12-B795-290DD7BF26C6}"/>
              </a:ext>
            </a:extLst>
          </p:cNvPr>
          <p:cNvSpPr>
            <a:spLocks noGrp="1"/>
          </p:cNvSpPr>
          <p:nvPr>
            <p:ph type="sldNum" sz="quarter" idx="12"/>
          </p:nvPr>
        </p:nvSpPr>
        <p:spPr/>
        <p:txBody>
          <a:bodyPr/>
          <a:lstStyle/>
          <a:p>
            <a:fld id="{9CF4C644-7787-476B-A8CB-EAD57F962D04}" type="slidenum">
              <a:rPr lang="en-US" smtClean="0"/>
              <a:t>‹#›</a:t>
            </a:fld>
            <a:endParaRPr lang="en-US"/>
          </a:p>
        </p:txBody>
      </p:sp>
    </p:spTree>
    <p:extLst>
      <p:ext uri="{BB962C8B-B14F-4D97-AF65-F5344CB8AC3E}">
        <p14:creationId xmlns:p14="http://schemas.microsoft.com/office/powerpoint/2010/main" val="223287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D1B1-7A89-872C-D451-7C14C7E102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DC6858-30AE-0DA8-A67B-B754FB8CAA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B1A07-CA99-2966-905F-373342BA8F4E}"/>
              </a:ext>
            </a:extLst>
          </p:cNvPr>
          <p:cNvSpPr>
            <a:spLocks noGrp="1"/>
          </p:cNvSpPr>
          <p:nvPr>
            <p:ph type="dt" sz="half" idx="10"/>
          </p:nvPr>
        </p:nvSpPr>
        <p:spPr/>
        <p:txBody>
          <a:bodyPr/>
          <a:lstStyle/>
          <a:p>
            <a:fld id="{DF2AA1A3-B40E-4D0C-8E1B-4AA00CBF20B9}" type="datetimeFigureOut">
              <a:rPr lang="en-US" smtClean="0"/>
              <a:t>6/23/2025</a:t>
            </a:fld>
            <a:endParaRPr lang="en-US"/>
          </a:p>
        </p:txBody>
      </p:sp>
      <p:sp>
        <p:nvSpPr>
          <p:cNvPr id="5" name="Footer Placeholder 4">
            <a:extLst>
              <a:ext uri="{FF2B5EF4-FFF2-40B4-BE49-F238E27FC236}">
                <a16:creationId xmlns:a16="http://schemas.microsoft.com/office/drawing/2014/main" id="{E3E4026A-129F-401C-0BBE-800E0D0E1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21962-00BA-3D1F-47DF-4554CA46377A}"/>
              </a:ext>
            </a:extLst>
          </p:cNvPr>
          <p:cNvSpPr>
            <a:spLocks noGrp="1"/>
          </p:cNvSpPr>
          <p:nvPr>
            <p:ph type="sldNum" sz="quarter" idx="12"/>
          </p:nvPr>
        </p:nvSpPr>
        <p:spPr/>
        <p:txBody>
          <a:bodyPr/>
          <a:lstStyle/>
          <a:p>
            <a:fld id="{9CF4C644-7787-476B-A8CB-EAD57F962D04}" type="slidenum">
              <a:rPr lang="en-US" smtClean="0"/>
              <a:t>‹#›</a:t>
            </a:fld>
            <a:endParaRPr lang="en-US"/>
          </a:p>
        </p:txBody>
      </p:sp>
    </p:spTree>
    <p:extLst>
      <p:ext uri="{BB962C8B-B14F-4D97-AF65-F5344CB8AC3E}">
        <p14:creationId xmlns:p14="http://schemas.microsoft.com/office/powerpoint/2010/main" val="208595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12BA8F-664D-1DB5-F42E-B715103A51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EF1FB2-E2E1-00D3-10DB-308DB9C5E5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DEB99-F17B-D6AA-A140-AAB18BDDFC33}"/>
              </a:ext>
            </a:extLst>
          </p:cNvPr>
          <p:cNvSpPr>
            <a:spLocks noGrp="1"/>
          </p:cNvSpPr>
          <p:nvPr>
            <p:ph type="dt" sz="half" idx="10"/>
          </p:nvPr>
        </p:nvSpPr>
        <p:spPr/>
        <p:txBody>
          <a:bodyPr/>
          <a:lstStyle/>
          <a:p>
            <a:fld id="{DF2AA1A3-B40E-4D0C-8E1B-4AA00CBF20B9}" type="datetimeFigureOut">
              <a:rPr lang="en-US" smtClean="0"/>
              <a:t>6/23/2025</a:t>
            </a:fld>
            <a:endParaRPr lang="en-US"/>
          </a:p>
        </p:txBody>
      </p:sp>
      <p:sp>
        <p:nvSpPr>
          <p:cNvPr id="5" name="Footer Placeholder 4">
            <a:extLst>
              <a:ext uri="{FF2B5EF4-FFF2-40B4-BE49-F238E27FC236}">
                <a16:creationId xmlns:a16="http://schemas.microsoft.com/office/drawing/2014/main" id="{3E7F9E68-783F-02F9-8B6A-ADBD2313B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1E7CC-4A13-0B30-E11C-C87337AD0A93}"/>
              </a:ext>
            </a:extLst>
          </p:cNvPr>
          <p:cNvSpPr>
            <a:spLocks noGrp="1"/>
          </p:cNvSpPr>
          <p:nvPr>
            <p:ph type="sldNum" sz="quarter" idx="12"/>
          </p:nvPr>
        </p:nvSpPr>
        <p:spPr/>
        <p:txBody>
          <a:bodyPr/>
          <a:lstStyle/>
          <a:p>
            <a:fld id="{9CF4C644-7787-476B-A8CB-EAD57F962D04}" type="slidenum">
              <a:rPr lang="en-US" smtClean="0"/>
              <a:t>‹#›</a:t>
            </a:fld>
            <a:endParaRPr lang="en-US"/>
          </a:p>
        </p:txBody>
      </p:sp>
    </p:spTree>
    <p:extLst>
      <p:ext uri="{BB962C8B-B14F-4D97-AF65-F5344CB8AC3E}">
        <p14:creationId xmlns:p14="http://schemas.microsoft.com/office/powerpoint/2010/main" val="397179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7305-237C-276D-2D45-1065A61999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FA367D-29D4-1703-7856-9F048DD579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F8FA5-0341-65F2-0555-895ECBAA7C76}"/>
              </a:ext>
            </a:extLst>
          </p:cNvPr>
          <p:cNvSpPr>
            <a:spLocks noGrp="1"/>
          </p:cNvSpPr>
          <p:nvPr>
            <p:ph type="dt" sz="half" idx="10"/>
          </p:nvPr>
        </p:nvSpPr>
        <p:spPr/>
        <p:txBody>
          <a:bodyPr/>
          <a:lstStyle/>
          <a:p>
            <a:fld id="{DF2AA1A3-B40E-4D0C-8E1B-4AA00CBF20B9}" type="datetimeFigureOut">
              <a:rPr lang="en-US" smtClean="0"/>
              <a:t>6/23/2025</a:t>
            </a:fld>
            <a:endParaRPr lang="en-US"/>
          </a:p>
        </p:txBody>
      </p:sp>
      <p:sp>
        <p:nvSpPr>
          <p:cNvPr id="5" name="Footer Placeholder 4">
            <a:extLst>
              <a:ext uri="{FF2B5EF4-FFF2-40B4-BE49-F238E27FC236}">
                <a16:creationId xmlns:a16="http://schemas.microsoft.com/office/drawing/2014/main" id="{9CDE4F6D-6D35-067E-8BFE-7478FC8E8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1038F-3ACE-F56C-A0ED-BE8C3F0F3742}"/>
              </a:ext>
            </a:extLst>
          </p:cNvPr>
          <p:cNvSpPr>
            <a:spLocks noGrp="1"/>
          </p:cNvSpPr>
          <p:nvPr>
            <p:ph type="sldNum" sz="quarter" idx="12"/>
          </p:nvPr>
        </p:nvSpPr>
        <p:spPr/>
        <p:txBody>
          <a:bodyPr/>
          <a:lstStyle/>
          <a:p>
            <a:fld id="{9CF4C644-7787-476B-A8CB-EAD57F962D04}" type="slidenum">
              <a:rPr lang="en-US" smtClean="0"/>
              <a:t>‹#›</a:t>
            </a:fld>
            <a:endParaRPr lang="en-US"/>
          </a:p>
        </p:txBody>
      </p:sp>
    </p:spTree>
    <p:extLst>
      <p:ext uri="{BB962C8B-B14F-4D97-AF65-F5344CB8AC3E}">
        <p14:creationId xmlns:p14="http://schemas.microsoft.com/office/powerpoint/2010/main" val="413084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FC9F-3AC7-8BAD-8DC7-FECC7C95FB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9A7E00-5691-1362-1D55-8361E29CE8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EA6E4C-07C9-B373-0139-3230BE351C50}"/>
              </a:ext>
            </a:extLst>
          </p:cNvPr>
          <p:cNvSpPr>
            <a:spLocks noGrp="1"/>
          </p:cNvSpPr>
          <p:nvPr>
            <p:ph type="dt" sz="half" idx="10"/>
          </p:nvPr>
        </p:nvSpPr>
        <p:spPr/>
        <p:txBody>
          <a:bodyPr/>
          <a:lstStyle/>
          <a:p>
            <a:fld id="{DF2AA1A3-B40E-4D0C-8E1B-4AA00CBF20B9}" type="datetimeFigureOut">
              <a:rPr lang="en-US" smtClean="0"/>
              <a:t>6/23/2025</a:t>
            </a:fld>
            <a:endParaRPr lang="en-US"/>
          </a:p>
        </p:txBody>
      </p:sp>
      <p:sp>
        <p:nvSpPr>
          <p:cNvPr id="5" name="Footer Placeholder 4">
            <a:extLst>
              <a:ext uri="{FF2B5EF4-FFF2-40B4-BE49-F238E27FC236}">
                <a16:creationId xmlns:a16="http://schemas.microsoft.com/office/drawing/2014/main" id="{E7CC4C79-6AC4-CEF9-87E4-138B7C19F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889C6-5693-71E8-CF65-EFA222460B85}"/>
              </a:ext>
            </a:extLst>
          </p:cNvPr>
          <p:cNvSpPr>
            <a:spLocks noGrp="1"/>
          </p:cNvSpPr>
          <p:nvPr>
            <p:ph type="sldNum" sz="quarter" idx="12"/>
          </p:nvPr>
        </p:nvSpPr>
        <p:spPr/>
        <p:txBody>
          <a:bodyPr/>
          <a:lstStyle/>
          <a:p>
            <a:fld id="{9CF4C644-7787-476B-A8CB-EAD57F962D04}" type="slidenum">
              <a:rPr lang="en-US" smtClean="0"/>
              <a:t>‹#›</a:t>
            </a:fld>
            <a:endParaRPr lang="en-US"/>
          </a:p>
        </p:txBody>
      </p:sp>
    </p:spTree>
    <p:extLst>
      <p:ext uri="{BB962C8B-B14F-4D97-AF65-F5344CB8AC3E}">
        <p14:creationId xmlns:p14="http://schemas.microsoft.com/office/powerpoint/2010/main" val="259530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31E8A-C1F6-E941-FDB5-05771D4E8E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6B21D1-AF87-46ED-4DA2-EA6165A98D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F090FD-E8B1-4CD2-AD8D-5FDEFB230E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05E3FC-2806-01B7-C5C0-4E2D9A78DCA9}"/>
              </a:ext>
            </a:extLst>
          </p:cNvPr>
          <p:cNvSpPr>
            <a:spLocks noGrp="1"/>
          </p:cNvSpPr>
          <p:nvPr>
            <p:ph type="dt" sz="half" idx="10"/>
          </p:nvPr>
        </p:nvSpPr>
        <p:spPr/>
        <p:txBody>
          <a:bodyPr/>
          <a:lstStyle/>
          <a:p>
            <a:fld id="{DF2AA1A3-B40E-4D0C-8E1B-4AA00CBF20B9}" type="datetimeFigureOut">
              <a:rPr lang="en-US" smtClean="0"/>
              <a:t>6/23/2025</a:t>
            </a:fld>
            <a:endParaRPr lang="en-US"/>
          </a:p>
        </p:txBody>
      </p:sp>
      <p:sp>
        <p:nvSpPr>
          <p:cNvPr id="6" name="Footer Placeholder 5">
            <a:extLst>
              <a:ext uri="{FF2B5EF4-FFF2-40B4-BE49-F238E27FC236}">
                <a16:creationId xmlns:a16="http://schemas.microsoft.com/office/drawing/2014/main" id="{B190AF9A-950F-743C-7044-0155D2898E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7D96DC-57C1-02FE-68E4-FE81703F0B2F}"/>
              </a:ext>
            </a:extLst>
          </p:cNvPr>
          <p:cNvSpPr>
            <a:spLocks noGrp="1"/>
          </p:cNvSpPr>
          <p:nvPr>
            <p:ph type="sldNum" sz="quarter" idx="12"/>
          </p:nvPr>
        </p:nvSpPr>
        <p:spPr/>
        <p:txBody>
          <a:bodyPr/>
          <a:lstStyle/>
          <a:p>
            <a:fld id="{9CF4C644-7787-476B-A8CB-EAD57F962D04}" type="slidenum">
              <a:rPr lang="en-US" smtClean="0"/>
              <a:t>‹#›</a:t>
            </a:fld>
            <a:endParaRPr lang="en-US"/>
          </a:p>
        </p:txBody>
      </p:sp>
    </p:spTree>
    <p:extLst>
      <p:ext uri="{BB962C8B-B14F-4D97-AF65-F5344CB8AC3E}">
        <p14:creationId xmlns:p14="http://schemas.microsoft.com/office/powerpoint/2010/main" val="39867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F4AA-1040-1E67-4EC1-0F6F9C74C7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EEEC41-070D-955A-28E1-3FDCBD1748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CBFB11-DB14-1037-E0F3-5DADF0EF68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5A2847-9AA2-3552-6798-8F29E8092A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77713D-7DE7-8623-D75A-50C18690DE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9AA772-2E47-CD7B-A0AF-0B3E6AEABC26}"/>
              </a:ext>
            </a:extLst>
          </p:cNvPr>
          <p:cNvSpPr>
            <a:spLocks noGrp="1"/>
          </p:cNvSpPr>
          <p:nvPr>
            <p:ph type="dt" sz="half" idx="10"/>
          </p:nvPr>
        </p:nvSpPr>
        <p:spPr/>
        <p:txBody>
          <a:bodyPr/>
          <a:lstStyle/>
          <a:p>
            <a:fld id="{DF2AA1A3-B40E-4D0C-8E1B-4AA00CBF20B9}" type="datetimeFigureOut">
              <a:rPr lang="en-US" smtClean="0"/>
              <a:t>6/23/2025</a:t>
            </a:fld>
            <a:endParaRPr lang="en-US"/>
          </a:p>
        </p:txBody>
      </p:sp>
      <p:sp>
        <p:nvSpPr>
          <p:cNvPr id="8" name="Footer Placeholder 7">
            <a:extLst>
              <a:ext uri="{FF2B5EF4-FFF2-40B4-BE49-F238E27FC236}">
                <a16:creationId xmlns:a16="http://schemas.microsoft.com/office/drawing/2014/main" id="{92ABE1BC-A025-8CF9-9883-361C0F93DA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4728A7-E573-F541-2F84-2CD1E82C3F93}"/>
              </a:ext>
            </a:extLst>
          </p:cNvPr>
          <p:cNvSpPr>
            <a:spLocks noGrp="1"/>
          </p:cNvSpPr>
          <p:nvPr>
            <p:ph type="sldNum" sz="quarter" idx="12"/>
          </p:nvPr>
        </p:nvSpPr>
        <p:spPr/>
        <p:txBody>
          <a:bodyPr/>
          <a:lstStyle/>
          <a:p>
            <a:fld id="{9CF4C644-7787-476B-A8CB-EAD57F962D04}" type="slidenum">
              <a:rPr lang="en-US" smtClean="0"/>
              <a:t>‹#›</a:t>
            </a:fld>
            <a:endParaRPr lang="en-US"/>
          </a:p>
        </p:txBody>
      </p:sp>
    </p:spTree>
    <p:extLst>
      <p:ext uri="{BB962C8B-B14F-4D97-AF65-F5344CB8AC3E}">
        <p14:creationId xmlns:p14="http://schemas.microsoft.com/office/powerpoint/2010/main" val="388966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0456-8647-ECFB-6BEF-B472C59F3D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464D9B-5417-2756-0C8A-7DFFD1CB2B61}"/>
              </a:ext>
            </a:extLst>
          </p:cNvPr>
          <p:cNvSpPr>
            <a:spLocks noGrp="1"/>
          </p:cNvSpPr>
          <p:nvPr>
            <p:ph type="dt" sz="half" idx="10"/>
          </p:nvPr>
        </p:nvSpPr>
        <p:spPr/>
        <p:txBody>
          <a:bodyPr/>
          <a:lstStyle/>
          <a:p>
            <a:fld id="{DF2AA1A3-B40E-4D0C-8E1B-4AA00CBF20B9}" type="datetimeFigureOut">
              <a:rPr lang="en-US" smtClean="0"/>
              <a:t>6/23/2025</a:t>
            </a:fld>
            <a:endParaRPr lang="en-US"/>
          </a:p>
        </p:txBody>
      </p:sp>
      <p:sp>
        <p:nvSpPr>
          <p:cNvPr id="4" name="Footer Placeholder 3">
            <a:extLst>
              <a:ext uri="{FF2B5EF4-FFF2-40B4-BE49-F238E27FC236}">
                <a16:creationId xmlns:a16="http://schemas.microsoft.com/office/drawing/2014/main" id="{DFC63492-1C20-604D-7867-B1D8BB29A0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A2808C-74AC-B44F-4EDA-CC314E968725}"/>
              </a:ext>
            </a:extLst>
          </p:cNvPr>
          <p:cNvSpPr>
            <a:spLocks noGrp="1"/>
          </p:cNvSpPr>
          <p:nvPr>
            <p:ph type="sldNum" sz="quarter" idx="12"/>
          </p:nvPr>
        </p:nvSpPr>
        <p:spPr/>
        <p:txBody>
          <a:bodyPr/>
          <a:lstStyle/>
          <a:p>
            <a:fld id="{9CF4C644-7787-476B-A8CB-EAD57F962D04}" type="slidenum">
              <a:rPr lang="en-US" smtClean="0"/>
              <a:t>‹#›</a:t>
            </a:fld>
            <a:endParaRPr lang="en-US"/>
          </a:p>
        </p:txBody>
      </p:sp>
    </p:spTree>
    <p:extLst>
      <p:ext uri="{BB962C8B-B14F-4D97-AF65-F5344CB8AC3E}">
        <p14:creationId xmlns:p14="http://schemas.microsoft.com/office/powerpoint/2010/main" val="95414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6E630-F937-E4D2-56CC-11FDB02F14F1}"/>
              </a:ext>
            </a:extLst>
          </p:cNvPr>
          <p:cNvSpPr>
            <a:spLocks noGrp="1"/>
          </p:cNvSpPr>
          <p:nvPr>
            <p:ph type="dt" sz="half" idx="10"/>
          </p:nvPr>
        </p:nvSpPr>
        <p:spPr/>
        <p:txBody>
          <a:bodyPr/>
          <a:lstStyle/>
          <a:p>
            <a:fld id="{DF2AA1A3-B40E-4D0C-8E1B-4AA00CBF20B9}" type="datetimeFigureOut">
              <a:rPr lang="en-US" smtClean="0"/>
              <a:t>6/23/2025</a:t>
            </a:fld>
            <a:endParaRPr lang="en-US"/>
          </a:p>
        </p:txBody>
      </p:sp>
      <p:sp>
        <p:nvSpPr>
          <p:cNvPr id="3" name="Footer Placeholder 2">
            <a:extLst>
              <a:ext uri="{FF2B5EF4-FFF2-40B4-BE49-F238E27FC236}">
                <a16:creationId xmlns:a16="http://schemas.microsoft.com/office/drawing/2014/main" id="{1DBE6960-91CD-762B-F7C9-B3D55BAE06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FF67C3-99CF-97E8-755E-7891790762AA}"/>
              </a:ext>
            </a:extLst>
          </p:cNvPr>
          <p:cNvSpPr>
            <a:spLocks noGrp="1"/>
          </p:cNvSpPr>
          <p:nvPr>
            <p:ph type="sldNum" sz="quarter" idx="12"/>
          </p:nvPr>
        </p:nvSpPr>
        <p:spPr/>
        <p:txBody>
          <a:bodyPr/>
          <a:lstStyle/>
          <a:p>
            <a:fld id="{9CF4C644-7787-476B-A8CB-EAD57F962D04}" type="slidenum">
              <a:rPr lang="en-US" smtClean="0"/>
              <a:t>‹#›</a:t>
            </a:fld>
            <a:endParaRPr lang="en-US"/>
          </a:p>
        </p:txBody>
      </p:sp>
    </p:spTree>
    <p:extLst>
      <p:ext uri="{BB962C8B-B14F-4D97-AF65-F5344CB8AC3E}">
        <p14:creationId xmlns:p14="http://schemas.microsoft.com/office/powerpoint/2010/main" val="300789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FF14-15A9-7905-7F3D-DB347FAFC9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7C3BB-92EA-575E-2375-FA60FBDF45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C27BB5-8B92-DE3C-0990-E608D55CA0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98DD35-031F-5D04-B2D3-DBB95ED8C8E4}"/>
              </a:ext>
            </a:extLst>
          </p:cNvPr>
          <p:cNvSpPr>
            <a:spLocks noGrp="1"/>
          </p:cNvSpPr>
          <p:nvPr>
            <p:ph type="dt" sz="half" idx="10"/>
          </p:nvPr>
        </p:nvSpPr>
        <p:spPr/>
        <p:txBody>
          <a:bodyPr/>
          <a:lstStyle/>
          <a:p>
            <a:fld id="{DF2AA1A3-B40E-4D0C-8E1B-4AA00CBF20B9}" type="datetimeFigureOut">
              <a:rPr lang="en-US" smtClean="0"/>
              <a:t>6/23/2025</a:t>
            </a:fld>
            <a:endParaRPr lang="en-US"/>
          </a:p>
        </p:txBody>
      </p:sp>
      <p:sp>
        <p:nvSpPr>
          <p:cNvPr id="6" name="Footer Placeholder 5">
            <a:extLst>
              <a:ext uri="{FF2B5EF4-FFF2-40B4-BE49-F238E27FC236}">
                <a16:creationId xmlns:a16="http://schemas.microsoft.com/office/drawing/2014/main" id="{5AFF8EC4-0C31-0494-8F97-89B6D9B26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F1B47-5A73-27F6-6B91-8AC2CF461000}"/>
              </a:ext>
            </a:extLst>
          </p:cNvPr>
          <p:cNvSpPr>
            <a:spLocks noGrp="1"/>
          </p:cNvSpPr>
          <p:nvPr>
            <p:ph type="sldNum" sz="quarter" idx="12"/>
          </p:nvPr>
        </p:nvSpPr>
        <p:spPr/>
        <p:txBody>
          <a:bodyPr/>
          <a:lstStyle/>
          <a:p>
            <a:fld id="{9CF4C644-7787-476B-A8CB-EAD57F962D04}" type="slidenum">
              <a:rPr lang="en-US" smtClean="0"/>
              <a:t>‹#›</a:t>
            </a:fld>
            <a:endParaRPr lang="en-US"/>
          </a:p>
        </p:txBody>
      </p:sp>
    </p:spTree>
    <p:extLst>
      <p:ext uri="{BB962C8B-B14F-4D97-AF65-F5344CB8AC3E}">
        <p14:creationId xmlns:p14="http://schemas.microsoft.com/office/powerpoint/2010/main" val="363566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269F-72FD-427B-6DDA-0A3BE0E63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F0F40C-D182-14F3-C9FA-09714E1572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5A6EEF-2FD2-662E-56FD-F6BC33918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C570E-3C73-FD3D-9E17-DEFC4C415645}"/>
              </a:ext>
            </a:extLst>
          </p:cNvPr>
          <p:cNvSpPr>
            <a:spLocks noGrp="1"/>
          </p:cNvSpPr>
          <p:nvPr>
            <p:ph type="dt" sz="half" idx="10"/>
          </p:nvPr>
        </p:nvSpPr>
        <p:spPr/>
        <p:txBody>
          <a:bodyPr/>
          <a:lstStyle/>
          <a:p>
            <a:fld id="{DF2AA1A3-B40E-4D0C-8E1B-4AA00CBF20B9}" type="datetimeFigureOut">
              <a:rPr lang="en-US" smtClean="0"/>
              <a:t>6/23/2025</a:t>
            </a:fld>
            <a:endParaRPr lang="en-US"/>
          </a:p>
        </p:txBody>
      </p:sp>
      <p:sp>
        <p:nvSpPr>
          <p:cNvPr id="6" name="Footer Placeholder 5">
            <a:extLst>
              <a:ext uri="{FF2B5EF4-FFF2-40B4-BE49-F238E27FC236}">
                <a16:creationId xmlns:a16="http://schemas.microsoft.com/office/drawing/2014/main" id="{079EE2E6-95A7-2BB7-E1CD-ECACCF7179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608344-610C-F13C-A007-FBD083707524}"/>
              </a:ext>
            </a:extLst>
          </p:cNvPr>
          <p:cNvSpPr>
            <a:spLocks noGrp="1"/>
          </p:cNvSpPr>
          <p:nvPr>
            <p:ph type="sldNum" sz="quarter" idx="12"/>
          </p:nvPr>
        </p:nvSpPr>
        <p:spPr/>
        <p:txBody>
          <a:bodyPr/>
          <a:lstStyle/>
          <a:p>
            <a:fld id="{9CF4C644-7787-476B-A8CB-EAD57F962D04}" type="slidenum">
              <a:rPr lang="en-US" smtClean="0"/>
              <a:t>‹#›</a:t>
            </a:fld>
            <a:endParaRPr lang="en-US"/>
          </a:p>
        </p:txBody>
      </p:sp>
    </p:spTree>
    <p:extLst>
      <p:ext uri="{BB962C8B-B14F-4D97-AF65-F5344CB8AC3E}">
        <p14:creationId xmlns:p14="http://schemas.microsoft.com/office/powerpoint/2010/main" val="4105909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C8C68-979B-FD09-DE44-A91F3B46E6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776B5E-D912-F307-CA47-F59C65D5F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8F2EE-78CA-D64C-D843-C2C4A339EA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F2AA1A3-B40E-4D0C-8E1B-4AA00CBF20B9}" type="datetimeFigureOut">
              <a:rPr lang="en-US" smtClean="0"/>
              <a:t>6/23/2025</a:t>
            </a:fld>
            <a:endParaRPr lang="en-US"/>
          </a:p>
        </p:txBody>
      </p:sp>
      <p:sp>
        <p:nvSpPr>
          <p:cNvPr id="5" name="Footer Placeholder 4">
            <a:extLst>
              <a:ext uri="{FF2B5EF4-FFF2-40B4-BE49-F238E27FC236}">
                <a16:creationId xmlns:a16="http://schemas.microsoft.com/office/drawing/2014/main" id="{5D08C2CA-863D-A1EC-63B4-3C9CEBA2C5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986D7DA-F902-6CD5-ADC0-8A0EFA1281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F4C644-7787-476B-A8CB-EAD57F962D04}" type="slidenum">
              <a:rPr lang="en-US" smtClean="0"/>
              <a:t>‹#›</a:t>
            </a:fld>
            <a:endParaRPr lang="en-US"/>
          </a:p>
        </p:txBody>
      </p:sp>
    </p:spTree>
    <p:extLst>
      <p:ext uri="{BB962C8B-B14F-4D97-AF65-F5344CB8AC3E}">
        <p14:creationId xmlns:p14="http://schemas.microsoft.com/office/powerpoint/2010/main" val="1587991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s://www.facebook.com/GrandCanyonWomenoftheELCA/photos/t.100064574510464/1273085956048483/?type=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elca.org/faith/faith-and-society/current-social-writing-projects/child-protec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6777"/>
        </a:solidFill>
        <a:effectLst/>
      </p:bgPr>
    </p:bg>
    <p:spTree>
      <p:nvGrpSpPr>
        <p:cNvPr id="1" name=""/>
        <p:cNvGrpSpPr/>
        <p:nvPr/>
      </p:nvGrpSpPr>
      <p:grpSpPr>
        <a:xfrm>
          <a:off x="0" y="0"/>
          <a:ext cx="0" cy="0"/>
          <a:chOff x="0" y="0"/>
          <a:chExt cx="0" cy="0"/>
        </a:xfrm>
      </p:grpSpPr>
      <p:pic>
        <p:nvPicPr>
          <p:cNvPr id="7" name="Picture 6" descr="A flower on the water&#10;&#10;Description automatically generated">
            <a:extLst>
              <a:ext uri="{FF2B5EF4-FFF2-40B4-BE49-F238E27FC236}">
                <a16:creationId xmlns:a16="http://schemas.microsoft.com/office/drawing/2014/main" id="{1A938D4B-0144-2097-F865-08CC45D6A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88" y="-1322614"/>
            <a:ext cx="13161374" cy="8180614"/>
          </a:xfrm>
          <a:prstGeom prst="rect">
            <a:avLst/>
          </a:prstGeom>
        </p:spPr>
      </p:pic>
      <p:sp>
        <p:nvSpPr>
          <p:cNvPr id="6" name="Rectangle 5">
            <a:extLst>
              <a:ext uri="{FF2B5EF4-FFF2-40B4-BE49-F238E27FC236}">
                <a16:creationId xmlns:a16="http://schemas.microsoft.com/office/drawing/2014/main" id="{BCE879C4-FE82-2D06-6E95-2CF8091071E5}"/>
              </a:ext>
            </a:extLst>
          </p:cNvPr>
          <p:cNvSpPr/>
          <p:nvPr/>
        </p:nvSpPr>
        <p:spPr>
          <a:xfrm>
            <a:off x="389164" y="585410"/>
            <a:ext cx="11075670" cy="4700764"/>
          </a:xfrm>
          <a:prstGeom prst="rect">
            <a:avLst/>
          </a:prstGeom>
          <a:solidFill>
            <a:schemeClr val="lt1">
              <a:alpha val="72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TextBox 4">
            <a:extLst>
              <a:ext uri="{FF2B5EF4-FFF2-40B4-BE49-F238E27FC236}">
                <a16:creationId xmlns:a16="http://schemas.microsoft.com/office/drawing/2014/main" id="{5624068F-D587-4D5A-3C73-C67C9D4C4431}"/>
              </a:ext>
            </a:extLst>
          </p:cNvPr>
          <p:cNvSpPr txBox="1"/>
          <p:nvPr/>
        </p:nvSpPr>
        <p:spPr>
          <a:xfrm>
            <a:off x="1435892" y="1808991"/>
            <a:ext cx="932021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“As a community of women created in the image of God, called to discipleship in Jesus Christ, and empowered by the Holy Spirit, we commit ourselves to grow in faith, affirm our gifts, support one another in our callings, engage in ministry and action, and promote healing and wholeness in the church, the society, and the world.”</a:t>
            </a:r>
          </a:p>
        </p:txBody>
      </p:sp>
      <p:sp>
        <p:nvSpPr>
          <p:cNvPr id="4" name="TextBox 3">
            <a:extLst>
              <a:ext uri="{FF2B5EF4-FFF2-40B4-BE49-F238E27FC236}">
                <a16:creationId xmlns:a16="http://schemas.microsoft.com/office/drawing/2014/main" id="{7A93089C-1DFF-D309-9070-881488FCAD53}"/>
              </a:ext>
            </a:extLst>
          </p:cNvPr>
          <p:cNvSpPr txBox="1"/>
          <p:nvPr/>
        </p:nvSpPr>
        <p:spPr>
          <a:xfrm>
            <a:off x="1637483" y="1050743"/>
            <a:ext cx="8579031" cy="58477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ea typeface="+mn-lt"/>
                <a:cs typeface="+mn-lt"/>
              </a:rPr>
              <a:t>Our Purpose Statement</a:t>
            </a:r>
            <a:endParaRPr lang="en-US" sz="3200" dirty="0"/>
          </a:p>
        </p:txBody>
      </p:sp>
      <p:pic>
        <p:nvPicPr>
          <p:cNvPr id="9" name="Picture 8" descr="A blue and black text with a cross and a flower&#10;&#10;Description automatically generated">
            <a:extLst>
              <a:ext uri="{FF2B5EF4-FFF2-40B4-BE49-F238E27FC236}">
                <a16:creationId xmlns:a16="http://schemas.microsoft.com/office/drawing/2014/main" id="{4301E53D-4511-8438-A893-8EE11A418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0474" y="5047269"/>
            <a:ext cx="1600438" cy="1024818"/>
          </a:xfrm>
          <a:prstGeom prst="rect">
            <a:avLst/>
          </a:prstGeom>
        </p:spPr>
      </p:pic>
    </p:spTree>
    <p:extLst>
      <p:ext uri="{BB962C8B-B14F-4D97-AF65-F5344CB8AC3E}">
        <p14:creationId xmlns:p14="http://schemas.microsoft.com/office/powerpoint/2010/main" val="700643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30" name="Picture 6" descr="No photo description available.">
            <a:extLst>
              <a:ext uri="{FF2B5EF4-FFF2-40B4-BE49-F238E27FC236}">
                <a16:creationId xmlns:a16="http://schemas.microsoft.com/office/drawing/2014/main" id="{5C560D47-C91A-B02D-1E1A-D2211606E91E}"/>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6960268" y="3034382"/>
            <a:ext cx="4991100" cy="33369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hlinkClick r:id="rId4"/>
            <a:extLst>
              <a:ext uri="{FF2B5EF4-FFF2-40B4-BE49-F238E27FC236}">
                <a16:creationId xmlns:a16="http://schemas.microsoft.com/office/drawing/2014/main" id="{4273408E-286E-237B-3512-9E6C155C6279}"/>
              </a:ext>
            </a:extLst>
          </p:cNvPr>
          <p:cNvSpPr>
            <a:spLocks noChangeArrowheads="1"/>
          </p:cNvSpPr>
          <p:nvPr/>
        </p:nvSpPr>
        <p:spPr bwMode="auto">
          <a:xfrm>
            <a:off x="-300790" y="0"/>
            <a:ext cx="203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1C1E21"/>
                </a:solidFill>
                <a:effectLst/>
                <a:latin typeface="inherit"/>
                <a:cs typeface="Segoe UI Historic" panose="020B0502040204020203"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7" name="Picture 3" descr="No photo description available.">
            <a:extLst>
              <a:ext uri="{FF2B5EF4-FFF2-40B4-BE49-F238E27FC236}">
                <a16:creationId xmlns:a16="http://schemas.microsoft.com/office/drawing/2014/main" id="{4E5FB863-0496-4807-4338-4B5B120A19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5616" y="4017643"/>
            <a:ext cx="2194648" cy="21946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 photo description available.">
            <a:extLst>
              <a:ext uri="{FF2B5EF4-FFF2-40B4-BE49-F238E27FC236}">
                <a16:creationId xmlns:a16="http://schemas.microsoft.com/office/drawing/2014/main" id="{3A6E82AE-3F89-2821-0FB4-01E3A9155F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6053" y="274554"/>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o photo description available.">
            <a:extLst>
              <a:ext uri="{FF2B5EF4-FFF2-40B4-BE49-F238E27FC236}">
                <a16:creationId xmlns:a16="http://schemas.microsoft.com/office/drawing/2014/main" id="{434A6AE1-9025-E38A-98FC-EB5B36CF16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1819" y="300185"/>
            <a:ext cx="3810260" cy="25401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ay be an image of 9 people">
            <a:extLst>
              <a:ext uri="{FF2B5EF4-FFF2-40B4-BE49-F238E27FC236}">
                <a16:creationId xmlns:a16="http://schemas.microsoft.com/office/drawing/2014/main" id="{EE1EA168-5F01-F415-FE4B-622BDE7115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683" y="3787775"/>
            <a:ext cx="3070225" cy="307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726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BFFA-FF80-B10C-18D9-9D245ECFB80B}"/>
              </a:ext>
            </a:extLst>
          </p:cNvPr>
          <p:cNvSpPr>
            <a:spLocks noGrp="1"/>
          </p:cNvSpPr>
          <p:nvPr>
            <p:ph type="title"/>
          </p:nvPr>
        </p:nvSpPr>
        <p:spPr/>
        <p:txBody>
          <a:bodyPr/>
          <a:lstStyle/>
          <a:p>
            <a:r>
              <a:rPr lang="en-US" dirty="0"/>
              <a:t>What more we do: </a:t>
            </a:r>
          </a:p>
        </p:txBody>
      </p:sp>
      <p:sp>
        <p:nvSpPr>
          <p:cNvPr id="3" name="Content Placeholder 2">
            <a:extLst>
              <a:ext uri="{FF2B5EF4-FFF2-40B4-BE49-F238E27FC236}">
                <a16:creationId xmlns:a16="http://schemas.microsoft.com/office/drawing/2014/main" id="{12A7D615-DCF6-A1CA-154F-FD386A3B7FD3}"/>
              </a:ext>
            </a:extLst>
          </p:cNvPr>
          <p:cNvSpPr>
            <a:spLocks noGrp="1"/>
          </p:cNvSpPr>
          <p:nvPr>
            <p:ph idx="1"/>
          </p:nvPr>
        </p:nvSpPr>
        <p:spPr/>
        <p:txBody>
          <a:bodyPr/>
          <a:lstStyle/>
          <a:p>
            <a:r>
              <a:rPr lang="en-US" dirty="0"/>
              <a:t>Lead Retreats</a:t>
            </a:r>
          </a:p>
          <a:p>
            <a:r>
              <a:rPr lang="en-US" dirty="0"/>
              <a:t>Give Talks</a:t>
            </a:r>
          </a:p>
          <a:p>
            <a:r>
              <a:rPr lang="en-US" dirty="0"/>
              <a:t>Youth Gathering</a:t>
            </a:r>
          </a:p>
          <a:p>
            <a:r>
              <a:rPr lang="en-US" dirty="0"/>
              <a:t>Global Engagement Stewardship</a:t>
            </a:r>
          </a:p>
          <a:p>
            <a:r>
              <a:rPr lang="en-US" dirty="0"/>
              <a:t>Manage governance and support the SWO’s and individual units.</a:t>
            </a:r>
          </a:p>
          <a:p>
            <a:r>
              <a:rPr lang="en-US" dirty="0"/>
              <a:t>Answer the phone and talk to those who need to talk.</a:t>
            </a:r>
          </a:p>
        </p:txBody>
      </p:sp>
    </p:spTree>
    <p:extLst>
      <p:ext uri="{BB962C8B-B14F-4D97-AF65-F5344CB8AC3E}">
        <p14:creationId xmlns:p14="http://schemas.microsoft.com/office/powerpoint/2010/main" val="3207086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D8DB2-CCDC-6BE1-6EA4-C3F2B1204C4D}"/>
              </a:ext>
            </a:extLst>
          </p:cNvPr>
          <p:cNvSpPr>
            <a:spLocks noGrp="1"/>
          </p:cNvSpPr>
          <p:nvPr>
            <p:ph type="title"/>
          </p:nvPr>
        </p:nvSpPr>
        <p:spPr/>
        <p:txBody>
          <a:bodyPr/>
          <a:lstStyle/>
          <a:p>
            <a:r>
              <a:rPr lang="en-US" dirty="0"/>
              <a:t>What we offer in terms of financial support: </a:t>
            </a:r>
          </a:p>
        </p:txBody>
      </p:sp>
      <p:sp>
        <p:nvSpPr>
          <p:cNvPr id="3" name="Content Placeholder 2">
            <a:extLst>
              <a:ext uri="{FF2B5EF4-FFF2-40B4-BE49-F238E27FC236}">
                <a16:creationId xmlns:a16="http://schemas.microsoft.com/office/drawing/2014/main" id="{04C359F1-3B98-EE4B-FFBB-E2BEDC9E95B7}"/>
              </a:ext>
            </a:extLst>
          </p:cNvPr>
          <p:cNvSpPr>
            <a:spLocks noGrp="1"/>
          </p:cNvSpPr>
          <p:nvPr>
            <p:ph idx="1"/>
          </p:nvPr>
        </p:nvSpPr>
        <p:spPr/>
        <p:txBody>
          <a:bodyPr/>
          <a:lstStyle/>
          <a:p>
            <a:r>
              <a:rPr lang="en-US" dirty="0"/>
              <a:t>Scholarships ($50,000 last year,  $77,000 this year!)</a:t>
            </a:r>
          </a:p>
          <a:p>
            <a:r>
              <a:rPr lang="en-US" dirty="0"/>
              <a:t>Healthy Women and Girls Grants ($30,000 last year) </a:t>
            </a:r>
          </a:p>
          <a:p>
            <a:r>
              <a:rPr lang="en-US" dirty="0"/>
              <a:t>Katie’s Fund Seed Grants and New Initiative Grants.  ($64,000 over last  two years)  </a:t>
            </a:r>
          </a:p>
          <a:p>
            <a:r>
              <a:rPr lang="en-US" dirty="0"/>
              <a:t>Gifts to the ELCA  passed through WELCA: $50,000 in 2024)</a:t>
            </a:r>
          </a:p>
          <a:p>
            <a:r>
              <a:rPr lang="en-US" dirty="0"/>
              <a:t>Global Ministries: $183,000</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97923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1ADD-03AA-99C7-6B95-8C13CFCC519F}"/>
              </a:ext>
            </a:extLst>
          </p:cNvPr>
          <p:cNvSpPr>
            <a:spLocks noGrp="1"/>
          </p:cNvSpPr>
          <p:nvPr>
            <p:ph type="title"/>
          </p:nvPr>
        </p:nvSpPr>
        <p:spPr/>
        <p:txBody>
          <a:bodyPr/>
          <a:lstStyle/>
          <a:p>
            <a:r>
              <a:rPr lang="en-US" dirty="0"/>
              <a:t>What happens at the SWO and local expression?  </a:t>
            </a:r>
          </a:p>
        </p:txBody>
      </p:sp>
      <p:sp>
        <p:nvSpPr>
          <p:cNvPr id="3" name="Content Placeholder 2">
            <a:extLst>
              <a:ext uri="{FF2B5EF4-FFF2-40B4-BE49-F238E27FC236}">
                <a16:creationId xmlns:a16="http://schemas.microsoft.com/office/drawing/2014/main" id="{5B436939-6325-B1B3-DCDA-4BC38DA6BD79}"/>
              </a:ext>
            </a:extLst>
          </p:cNvPr>
          <p:cNvSpPr>
            <a:spLocks noGrp="1"/>
          </p:cNvSpPr>
          <p:nvPr>
            <p:ph idx="1"/>
          </p:nvPr>
        </p:nvSpPr>
        <p:spPr/>
        <p:txBody>
          <a:bodyPr>
            <a:normAutofit lnSpcReduction="10000"/>
          </a:bodyPr>
          <a:lstStyle/>
          <a:p>
            <a:r>
              <a:rPr lang="en-US" dirty="0"/>
              <a:t>64 Synod Women’s Organizations</a:t>
            </a:r>
          </a:p>
          <a:p>
            <a:r>
              <a:rPr lang="en-US" dirty="0"/>
              <a:t>4000+ Individual Units </a:t>
            </a:r>
          </a:p>
          <a:p>
            <a:pPr marL="0" indent="0">
              <a:buNone/>
            </a:pPr>
            <a:r>
              <a:rPr lang="en-US" dirty="0"/>
              <a:t>Offering retreats,</a:t>
            </a:r>
            <a:r>
              <a:rPr lang="en-US" b="1" dirty="0"/>
              <a:t> lectures</a:t>
            </a:r>
            <a:r>
              <a:rPr lang="en-US" dirty="0"/>
              <a:t>, service projects</a:t>
            </a:r>
            <a:r>
              <a:rPr lang="en-US" b="1" dirty="0"/>
              <a:t>, prison ministry </a:t>
            </a:r>
            <a:r>
              <a:rPr lang="en-US" dirty="0" err="1"/>
              <a:t>opportunities,BIBLE</a:t>
            </a:r>
            <a:r>
              <a:rPr lang="en-US" dirty="0"/>
              <a:t> STUDIES, </a:t>
            </a:r>
            <a:r>
              <a:rPr lang="en-US" b="1" dirty="0"/>
              <a:t>truth and healing workshops, </a:t>
            </a:r>
            <a:r>
              <a:rPr lang="en-US" dirty="0"/>
              <a:t>worship services, </a:t>
            </a:r>
            <a:r>
              <a:rPr lang="en-US" b="1" dirty="0"/>
              <a:t>training lay preachers for pulpit </a:t>
            </a:r>
            <a:r>
              <a:rPr lang="en-US" dirty="0"/>
              <a:t>supply, </a:t>
            </a:r>
            <a:r>
              <a:rPr lang="en-US" b="1" dirty="0"/>
              <a:t>raising up youth leaders and leaders for youth</a:t>
            </a:r>
            <a:r>
              <a:rPr lang="en-US" dirty="0"/>
              <a:t>, creating pan-Lutheran dialogue opportunities, </a:t>
            </a:r>
            <a:r>
              <a:rPr lang="en-US" b="1" dirty="0"/>
              <a:t>anti-racism training</a:t>
            </a:r>
            <a:r>
              <a:rPr lang="en-US" dirty="0"/>
              <a:t>, global engagement trips, </a:t>
            </a:r>
            <a:r>
              <a:rPr lang="en-US" b="1" dirty="0"/>
              <a:t>anti-trafficking advocacy</a:t>
            </a:r>
            <a:r>
              <a:rPr lang="en-US" dirty="0"/>
              <a:t>, technology workshops, </a:t>
            </a:r>
            <a:r>
              <a:rPr lang="en-US" b="1" dirty="0"/>
              <a:t>pastoral care for pastors</a:t>
            </a:r>
            <a:r>
              <a:rPr lang="en-US" dirty="0"/>
              <a:t>, advocating for women’s health, and yes, </a:t>
            </a:r>
            <a:r>
              <a:rPr lang="en-US" b="1" dirty="0"/>
              <a:t>making quilts </a:t>
            </a:r>
            <a:r>
              <a:rPr lang="en-US" dirty="0"/>
              <a:t>for LWF, prisons, NECUS, VWF halls, college students and more. </a:t>
            </a:r>
          </a:p>
        </p:txBody>
      </p:sp>
    </p:spTree>
    <p:extLst>
      <p:ext uri="{BB962C8B-B14F-4D97-AF65-F5344CB8AC3E}">
        <p14:creationId xmlns:p14="http://schemas.microsoft.com/office/powerpoint/2010/main" val="1860566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64200-1CE9-ADAB-4683-9BF05A365791}"/>
              </a:ext>
            </a:extLst>
          </p:cNvPr>
          <p:cNvSpPr>
            <a:spLocks noGrp="1"/>
          </p:cNvSpPr>
          <p:nvPr>
            <p:ph type="title"/>
          </p:nvPr>
        </p:nvSpPr>
        <p:spPr/>
        <p:txBody>
          <a:bodyPr/>
          <a:lstStyle/>
          <a:p>
            <a:r>
              <a:rPr lang="en-US" dirty="0"/>
              <a:t>How do we support the synodical level and the unit level?</a:t>
            </a:r>
          </a:p>
        </p:txBody>
      </p:sp>
      <p:sp>
        <p:nvSpPr>
          <p:cNvPr id="3" name="Content Placeholder 2">
            <a:extLst>
              <a:ext uri="{FF2B5EF4-FFF2-40B4-BE49-F238E27FC236}">
                <a16:creationId xmlns:a16="http://schemas.microsoft.com/office/drawing/2014/main" id="{DB850338-06C1-F09B-5D3D-F17E9FB5250A}"/>
              </a:ext>
            </a:extLst>
          </p:cNvPr>
          <p:cNvSpPr>
            <a:spLocks noGrp="1"/>
          </p:cNvSpPr>
          <p:nvPr>
            <p:ph idx="1"/>
          </p:nvPr>
        </p:nvSpPr>
        <p:spPr/>
        <p:txBody>
          <a:bodyPr/>
          <a:lstStyle/>
          <a:p>
            <a:r>
              <a:rPr lang="en-US" dirty="0"/>
              <a:t>Come to meetings, create a national platform, create resources, network with the conference of bishops, create Gather and other resources,  ADVOCATE to the ELCA, </a:t>
            </a:r>
          </a:p>
          <a:p>
            <a:r>
              <a:rPr lang="en-US" dirty="0"/>
              <a:t>WHAT MORE SUPPORT DO YOU NEED?  Tell us. . .</a:t>
            </a:r>
          </a:p>
        </p:txBody>
      </p:sp>
    </p:spTree>
    <p:extLst>
      <p:ext uri="{BB962C8B-B14F-4D97-AF65-F5344CB8AC3E}">
        <p14:creationId xmlns:p14="http://schemas.microsoft.com/office/powerpoint/2010/main" val="1190413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24068F-D587-4D5A-3C73-C67C9D4C4431}"/>
              </a:ext>
            </a:extLst>
          </p:cNvPr>
          <p:cNvSpPr txBox="1"/>
          <p:nvPr/>
        </p:nvSpPr>
        <p:spPr>
          <a:xfrm>
            <a:off x="1081087" y="2109393"/>
            <a:ext cx="1036094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US" sz="1800" dirty="0">
                <a:solidFill>
                  <a:srgbClr val="000000"/>
                </a:solidFill>
                <a:effectLst/>
                <a:latin typeface="Aptos" panose="020B0004020202020204" pitchFamily="34" charset="0"/>
              </a:rPr>
              <a:t> </a:t>
            </a:r>
            <a:r>
              <a:rPr lang="en-US" sz="2400" dirty="0">
                <a:solidFill>
                  <a:srgbClr val="000000"/>
                </a:solidFill>
                <a:effectLst/>
                <a:latin typeface="Aptos" panose="020B0004020202020204" pitchFamily="34" charset="0"/>
              </a:rPr>
              <a:t>MORE INTERACTION WITH CAMPUS MINISTRY and our NECU Colleges and Universities. </a:t>
            </a:r>
          </a:p>
          <a:p>
            <a:pPr marL="342900" indent="-342900" fontAlgn="base">
              <a:buFont typeface="Arial" panose="020B0604020202020204" pitchFamily="34" charset="0"/>
              <a:buChar char="•"/>
            </a:pPr>
            <a:r>
              <a:rPr lang="en-US" sz="2400" dirty="0">
                <a:solidFill>
                  <a:srgbClr val="000000"/>
                </a:solidFill>
                <a:latin typeface="Aptos" panose="020B0004020202020204" pitchFamily="34" charset="0"/>
              </a:rPr>
              <a:t>Luther College </a:t>
            </a:r>
            <a:r>
              <a:rPr lang="en-US" sz="2400" dirty="0" err="1">
                <a:solidFill>
                  <a:srgbClr val="000000"/>
                </a:solidFill>
                <a:latin typeface="Aptos" panose="020B0004020202020204" pitchFamily="34" charset="0"/>
              </a:rPr>
              <a:t>Thankoffering</a:t>
            </a:r>
            <a:r>
              <a:rPr lang="en-US" sz="2400" dirty="0">
                <a:solidFill>
                  <a:srgbClr val="000000"/>
                </a:solidFill>
                <a:latin typeface="Aptos" panose="020B0004020202020204" pitchFamily="34" charset="0"/>
              </a:rPr>
              <a:t> service, Gustavus Adolphus </a:t>
            </a:r>
            <a:r>
              <a:rPr lang="en-US" sz="2400" dirty="0" err="1">
                <a:solidFill>
                  <a:srgbClr val="000000"/>
                </a:solidFill>
                <a:latin typeface="Aptos" panose="020B0004020202020204" pitchFamily="34" charset="0"/>
              </a:rPr>
              <a:t>Thankoffering</a:t>
            </a:r>
            <a:r>
              <a:rPr lang="en-US" sz="2400" dirty="0">
                <a:solidFill>
                  <a:srgbClr val="000000"/>
                </a:solidFill>
                <a:latin typeface="Aptos" panose="020B0004020202020204" pitchFamily="34" charset="0"/>
              </a:rPr>
              <a:t> service, Augsburg University Bold Women’s Service and Panel, Capital University Faith and Leadership Camp, Wartburg </a:t>
            </a:r>
            <a:r>
              <a:rPr lang="en-US" sz="2400" dirty="0" err="1">
                <a:solidFill>
                  <a:srgbClr val="000000"/>
                </a:solidFill>
                <a:latin typeface="Aptos" panose="020B0004020202020204" pitchFamily="34" charset="0"/>
              </a:rPr>
              <a:t>Thankoffering</a:t>
            </a:r>
            <a:r>
              <a:rPr lang="en-US" sz="2400" dirty="0">
                <a:solidFill>
                  <a:srgbClr val="000000"/>
                </a:solidFill>
                <a:latin typeface="Aptos" panose="020B0004020202020204" pitchFamily="34" charset="0"/>
              </a:rPr>
              <a:t>.  </a:t>
            </a:r>
            <a:br>
              <a:rPr lang="en-US" sz="2400" dirty="0">
                <a:solidFill>
                  <a:srgbClr val="000000"/>
                </a:solidFill>
                <a:latin typeface="Aptos" panose="020B0004020202020204" pitchFamily="34" charset="0"/>
              </a:rPr>
            </a:br>
            <a:r>
              <a:rPr lang="en-US" sz="2400" dirty="0">
                <a:solidFill>
                  <a:srgbClr val="000000"/>
                </a:solidFill>
                <a:latin typeface="Aptos" panose="020B0004020202020204" pitchFamily="34" charset="0"/>
              </a:rPr>
              <a:t>CAN Lenoir Rhyne do a Bold Women’s Service this year?</a:t>
            </a:r>
          </a:p>
          <a:p>
            <a:pPr marL="342900" indent="-342900" fontAlgn="base">
              <a:buFont typeface="Arial" panose="020B0604020202020204" pitchFamily="34" charset="0"/>
              <a:buChar char="•"/>
            </a:pPr>
            <a:r>
              <a:rPr lang="en-US" sz="2400" dirty="0">
                <a:solidFill>
                  <a:srgbClr val="000000"/>
                </a:solidFill>
                <a:latin typeface="Aptos" panose="020B0004020202020204" pitchFamily="34" charset="0"/>
              </a:rPr>
              <a:t>WHY DO YOUNG WOMEN NEED WELCA? –to learn they are LOVED, to have a platform for their service!, because women-centered spaces are critical, female friendships are important. </a:t>
            </a:r>
          </a:p>
          <a:p>
            <a:pPr fontAlgn="base"/>
            <a:endParaRPr lang="en-US" sz="2400" dirty="0">
              <a:solidFill>
                <a:srgbClr val="000000"/>
              </a:solidFill>
              <a:latin typeface="Aptos" panose="020B0004020202020204" pitchFamily="34" charset="0"/>
            </a:endParaRPr>
          </a:p>
        </p:txBody>
      </p:sp>
      <p:sp>
        <p:nvSpPr>
          <p:cNvPr id="4" name="TextBox 3">
            <a:extLst>
              <a:ext uri="{FF2B5EF4-FFF2-40B4-BE49-F238E27FC236}">
                <a16:creationId xmlns:a16="http://schemas.microsoft.com/office/drawing/2014/main" id="{7A93089C-1DFF-D309-9070-881488FCAD53}"/>
              </a:ext>
            </a:extLst>
          </p:cNvPr>
          <p:cNvSpPr txBox="1"/>
          <p:nvPr/>
        </p:nvSpPr>
        <p:spPr>
          <a:xfrm>
            <a:off x="1226560" y="1463062"/>
            <a:ext cx="8579031"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mn-lt"/>
                <a:cs typeface="+mn-lt"/>
              </a:rPr>
              <a:t>What’s Up and Coming </a:t>
            </a:r>
            <a:endParaRPr lang="en-US" sz="3600" dirty="0"/>
          </a:p>
        </p:txBody>
      </p:sp>
      <p:pic>
        <p:nvPicPr>
          <p:cNvPr id="3" name="Picture 2" descr="A blue and black text with a cross and a flower&#10;&#10;Description automatically generated">
            <a:extLst>
              <a:ext uri="{FF2B5EF4-FFF2-40B4-BE49-F238E27FC236}">
                <a16:creationId xmlns:a16="http://schemas.microsoft.com/office/drawing/2014/main" id="{8823D121-1CF7-E1EA-7118-7DB047E9E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0475" y="506728"/>
            <a:ext cx="1600438" cy="1024818"/>
          </a:xfrm>
          <a:prstGeom prst="rect">
            <a:avLst/>
          </a:prstGeom>
        </p:spPr>
      </p:pic>
    </p:spTree>
    <p:extLst>
      <p:ext uri="{BB962C8B-B14F-4D97-AF65-F5344CB8AC3E}">
        <p14:creationId xmlns:p14="http://schemas.microsoft.com/office/powerpoint/2010/main" val="526164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0079-53B8-E517-4873-90F407223CF6}"/>
              </a:ext>
            </a:extLst>
          </p:cNvPr>
          <p:cNvSpPr>
            <a:spLocks noGrp="1"/>
          </p:cNvSpPr>
          <p:nvPr>
            <p:ph type="title"/>
          </p:nvPr>
        </p:nvSpPr>
        <p:spPr/>
        <p:txBody>
          <a:bodyPr/>
          <a:lstStyle/>
          <a:p>
            <a:r>
              <a:rPr lang="en-US" dirty="0"/>
              <a:t>What more we are doing: </a:t>
            </a:r>
          </a:p>
        </p:txBody>
      </p:sp>
      <p:sp>
        <p:nvSpPr>
          <p:cNvPr id="3" name="Content Placeholder 2">
            <a:extLst>
              <a:ext uri="{FF2B5EF4-FFF2-40B4-BE49-F238E27FC236}">
                <a16:creationId xmlns:a16="http://schemas.microsoft.com/office/drawing/2014/main" id="{434128FB-33A5-34CD-9F38-01B0FAFF6A03}"/>
              </a:ext>
            </a:extLst>
          </p:cNvPr>
          <p:cNvSpPr>
            <a:spLocks noGrp="1"/>
          </p:cNvSpPr>
          <p:nvPr>
            <p:ph idx="1"/>
          </p:nvPr>
        </p:nvSpPr>
        <p:spPr/>
        <p:txBody>
          <a:bodyPr/>
          <a:lstStyle/>
          <a:p>
            <a:pPr fontAlgn="base"/>
            <a:r>
              <a:rPr lang="en-US" sz="2800" dirty="0">
                <a:solidFill>
                  <a:srgbClr val="000000"/>
                </a:solidFill>
                <a:effectLst/>
                <a:latin typeface="Aptos" panose="020B0004020202020204" pitchFamily="34" charset="0"/>
              </a:rPr>
              <a:t>MORE SPACES for Members outside of traditional ELCA congregations</a:t>
            </a:r>
          </a:p>
          <a:p>
            <a:pPr fontAlgn="base"/>
            <a:r>
              <a:rPr lang="en-US" sz="2800" dirty="0">
                <a:solidFill>
                  <a:srgbClr val="000000"/>
                </a:solidFill>
                <a:effectLst/>
                <a:latin typeface="Aptos" panose="020B0004020202020204" pitchFamily="34" charset="0"/>
              </a:rPr>
              <a:t>More Opportunities for small groups online for support and care</a:t>
            </a:r>
          </a:p>
          <a:p>
            <a:pPr fontAlgn="base"/>
            <a:endParaRPr lang="en-US" sz="2800" dirty="0">
              <a:solidFill>
                <a:srgbClr val="000000"/>
              </a:solidFill>
              <a:latin typeface="Aptos" panose="020B0004020202020204" pitchFamily="34" charset="0"/>
            </a:endParaRPr>
          </a:p>
          <a:p>
            <a:pPr fontAlgn="base"/>
            <a:r>
              <a:rPr lang="en-US" sz="2800" dirty="0">
                <a:solidFill>
                  <a:srgbClr val="000000"/>
                </a:solidFill>
                <a:effectLst/>
                <a:latin typeface="Aptos" panose="020B0004020202020204" pitchFamily="34" charset="0"/>
              </a:rPr>
              <a:t>Grant Writing and Partnerships</a:t>
            </a:r>
          </a:p>
          <a:p>
            <a:r>
              <a:rPr lang="en-US" dirty="0"/>
              <a:t>Online courses for a nominal fee on The Nature and Vocation of Women and Christian Ethics!</a:t>
            </a:r>
          </a:p>
        </p:txBody>
      </p:sp>
    </p:spTree>
    <p:extLst>
      <p:ext uri="{BB962C8B-B14F-4D97-AF65-F5344CB8AC3E}">
        <p14:creationId xmlns:p14="http://schemas.microsoft.com/office/powerpoint/2010/main" val="2858699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descr="Age of the Reformation: Martin Luther and Katherine Bora">
            <a:extLst>
              <a:ext uri="{FF2B5EF4-FFF2-40B4-BE49-F238E27FC236}">
                <a16:creationId xmlns:a16="http://schemas.microsoft.com/office/drawing/2014/main" id="{9517701F-5965-985F-C885-81ECD8AF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9" r="349"/>
          <a:stretch>
            <a:fillRect/>
          </a:stretch>
        </p:blipFill>
        <p:spPr bwMode="auto">
          <a:xfrm>
            <a:off x="5180013" y="1147665"/>
            <a:ext cx="5975296" cy="47181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E6C849-F568-41CE-C559-574D65538056}"/>
              </a:ext>
            </a:extLst>
          </p:cNvPr>
          <p:cNvSpPr txBox="1"/>
          <p:nvPr/>
        </p:nvSpPr>
        <p:spPr>
          <a:xfrm>
            <a:off x="782053" y="1147663"/>
            <a:ext cx="3982452" cy="3693319"/>
          </a:xfrm>
          <a:prstGeom prst="rect">
            <a:avLst/>
          </a:prstGeom>
          <a:noFill/>
        </p:spPr>
        <p:txBody>
          <a:bodyPr wrap="square">
            <a:spAutoFit/>
          </a:bodyPr>
          <a:lstStyle/>
          <a:p>
            <a:pPr fontAlgn="base"/>
            <a:r>
              <a:rPr lang="en-US" sz="1800" dirty="0">
                <a:solidFill>
                  <a:srgbClr val="000000"/>
                </a:solidFill>
                <a:effectLst/>
                <a:latin typeface="Aptos" panose="020B0004020202020204" pitchFamily="34" charset="0"/>
              </a:rPr>
              <a:t>500</a:t>
            </a:r>
            <a:r>
              <a:rPr lang="en-US" sz="1800" baseline="30000" dirty="0">
                <a:solidFill>
                  <a:srgbClr val="000000"/>
                </a:solidFill>
                <a:effectLst/>
                <a:latin typeface="Aptos" panose="020B0004020202020204" pitchFamily="34" charset="0"/>
              </a:rPr>
              <a:t>th</a:t>
            </a:r>
            <a:r>
              <a:rPr lang="en-US" sz="1800" dirty="0">
                <a:solidFill>
                  <a:srgbClr val="000000"/>
                </a:solidFill>
                <a:effectLst/>
                <a:latin typeface="Aptos" panose="020B0004020202020204" pitchFamily="34" charset="0"/>
              </a:rPr>
              <a:t> anniversary of Katie and Martin’s wedding.   How are we celebrating?</a:t>
            </a:r>
          </a:p>
          <a:p>
            <a:pPr fontAlgn="base"/>
            <a:endParaRPr lang="en-US" dirty="0">
              <a:solidFill>
                <a:srgbClr val="000000"/>
              </a:solidFill>
              <a:latin typeface="Aptos" panose="020B0004020202020204" pitchFamily="34" charset="0"/>
            </a:endParaRPr>
          </a:p>
          <a:p>
            <a:pPr fontAlgn="base"/>
            <a:r>
              <a:rPr lang="en-US" sz="1800" dirty="0">
                <a:solidFill>
                  <a:srgbClr val="000000"/>
                </a:solidFill>
                <a:effectLst/>
                <a:latin typeface="Aptos" panose="020B0004020202020204" pitchFamily="34" charset="0"/>
              </a:rPr>
              <a:t>Parenting and Grandparenting Resources</a:t>
            </a:r>
          </a:p>
          <a:p>
            <a:pPr fontAlgn="base"/>
            <a:endParaRPr lang="en-US" dirty="0">
              <a:solidFill>
                <a:srgbClr val="000000"/>
              </a:solidFill>
              <a:latin typeface="Aptos" panose="020B0004020202020204" pitchFamily="34" charset="0"/>
            </a:endParaRPr>
          </a:p>
          <a:p>
            <a:pPr fontAlgn="base"/>
            <a:r>
              <a:rPr lang="en-US" sz="1800" dirty="0">
                <a:solidFill>
                  <a:srgbClr val="000000"/>
                </a:solidFill>
                <a:effectLst/>
                <a:latin typeface="Aptos" panose="020B0004020202020204" pitchFamily="34" charset="0"/>
              </a:rPr>
              <a:t>Healthy Relationship Resources</a:t>
            </a:r>
          </a:p>
          <a:p>
            <a:pPr fontAlgn="base"/>
            <a:endParaRPr lang="en-US" dirty="0">
              <a:solidFill>
                <a:srgbClr val="000000"/>
              </a:solidFill>
              <a:latin typeface="Aptos" panose="020B0004020202020204" pitchFamily="34" charset="0"/>
            </a:endParaRPr>
          </a:p>
          <a:p>
            <a:pPr fontAlgn="base"/>
            <a:r>
              <a:rPr lang="en-US" dirty="0">
                <a:solidFill>
                  <a:srgbClr val="000000"/>
                </a:solidFill>
                <a:latin typeface="Aptos" panose="020B0004020202020204" pitchFamily="34" charset="0"/>
              </a:rPr>
              <a:t>Herr Katie: Financial Stewardship Workshops for Women</a:t>
            </a:r>
          </a:p>
          <a:p>
            <a:pPr fontAlgn="base"/>
            <a:endParaRPr lang="en-US" sz="1800" dirty="0">
              <a:solidFill>
                <a:srgbClr val="000000"/>
              </a:solidFill>
              <a:effectLst/>
              <a:latin typeface="Aptos" panose="020B0004020202020204" pitchFamily="34" charset="0"/>
            </a:endParaRPr>
          </a:p>
          <a:p>
            <a:pPr fontAlgn="base"/>
            <a:r>
              <a:rPr lang="en-US" dirty="0">
                <a:solidFill>
                  <a:srgbClr val="000000"/>
                </a:solidFill>
                <a:latin typeface="Aptos" panose="020B0004020202020204" pitchFamily="34" charset="0"/>
              </a:rPr>
              <a:t> </a:t>
            </a:r>
            <a:endParaRPr lang="en-US" sz="1800" dirty="0">
              <a:solidFill>
                <a:srgbClr val="000000"/>
              </a:solidFill>
              <a:effectLst/>
              <a:latin typeface="Aptos" panose="020B0004020202020204" pitchFamily="34" charset="0"/>
            </a:endParaRPr>
          </a:p>
          <a:p>
            <a:pPr fontAlgn="base"/>
            <a:endParaRPr lang="en-US" sz="1800" dirty="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3638832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F4B049-C703-7A8C-472D-E4815A5ABBA4}"/>
              </a:ext>
            </a:extLst>
          </p:cNvPr>
          <p:cNvSpPr txBox="1"/>
          <p:nvPr/>
        </p:nvSpPr>
        <p:spPr>
          <a:xfrm>
            <a:off x="779318" y="426027"/>
            <a:ext cx="8361673" cy="3046988"/>
          </a:xfrm>
          <a:prstGeom prst="rect">
            <a:avLst/>
          </a:prstGeom>
          <a:noFill/>
        </p:spPr>
        <p:txBody>
          <a:bodyPr wrap="square">
            <a:spAutoFit/>
          </a:bodyPr>
          <a:lstStyle/>
          <a:p>
            <a:r>
              <a:rPr lang="en-US" sz="3200" dirty="0"/>
              <a:t>Healthy Relationships starts Internally</a:t>
            </a:r>
          </a:p>
          <a:p>
            <a:endParaRPr lang="en-US" sz="3200" dirty="0"/>
          </a:p>
          <a:p>
            <a:r>
              <a:rPr lang="en-US" sz="3200" dirty="0"/>
              <a:t>TEACHING WOMEN HOW TO START DIALOGUE, STAY IN DIALOGUE, AND TEACH AND LEARN THROUGH DIALOGUE </a:t>
            </a:r>
          </a:p>
          <a:p>
            <a:endParaRPr lang="en-US" sz="3200" dirty="0"/>
          </a:p>
        </p:txBody>
      </p:sp>
    </p:spTree>
    <p:extLst>
      <p:ext uri="{BB962C8B-B14F-4D97-AF65-F5344CB8AC3E}">
        <p14:creationId xmlns:p14="http://schemas.microsoft.com/office/powerpoint/2010/main" val="772770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5393-7A15-2FFC-3CA7-643A4AFFA0D6}"/>
              </a:ext>
            </a:extLst>
          </p:cNvPr>
          <p:cNvSpPr>
            <a:spLocks noGrp="1" noRot="1" noMove="1" noResize="1" noEditPoints="1" noAdjustHandles="1" noChangeArrowheads="1" noChangeShapeType="1"/>
          </p:cNvSpPr>
          <p:nvPr>
            <p:ph type="title"/>
          </p:nvPr>
        </p:nvSpPr>
        <p:spPr/>
        <p:txBody>
          <a:bodyPr>
            <a:normAutofit fontScale="90000"/>
          </a:bodyPr>
          <a:lstStyle/>
          <a:p>
            <a:br>
              <a:rPr lang="en-US" dirty="0"/>
            </a:br>
            <a:br>
              <a:rPr lang="en-US" dirty="0"/>
            </a:br>
            <a:endParaRPr lang="en-US" dirty="0"/>
          </a:p>
        </p:txBody>
      </p:sp>
      <p:sp>
        <p:nvSpPr>
          <p:cNvPr id="3" name="Content Placeholder 2">
            <a:extLst>
              <a:ext uri="{FF2B5EF4-FFF2-40B4-BE49-F238E27FC236}">
                <a16:creationId xmlns:a16="http://schemas.microsoft.com/office/drawing/2014/main" id="{AD93E299-6809-DFF6-DE95-C26BEC7A40D1}"/>
              </a:ext>
            </a:extLst>
          </p:cNvPr>
          <p:cNvSpPr>
            <a:spLocks noGrp="1"/>
          </p:cNvSpPr>
          <p:nvPr>
            <p:ph idx="1"/>
          </p:nvPr>
        </p:nvSpPr>
        <p:spPr/>
        <p:txBody>
          <a:bodyPr>
            <a:normAutofit fontScale="70000" lnSpcReduction="20000"/>
          </a:bodyPr>
          <a:lstStyle/>
          <a:p>
            <a:pPr marL="0" indent="0">
              <a:buNone/>
            </a:pPr>
            <a:endParaRPr lang="en-US" dirty="0"/>
          </a:p>
          <a:p>
            <a:pPr marL="0" indent="0">
              <a:buNone/>
            </a:pPr>
            <a:r>
              <a:rPr lang="en-US" dirty="0"/>
              <a:t>We got you!</a:t>
            </a:r>
            <a:br>
              <a:rPr lang="en-US" dirty="0"/>
            </a:br>
            <a:r>
              <a:rPr lang="en-US" dirty="0"/>
              <a:t>WELCA HAS POWER</a:t>
            </a:r>
            <a:br>
              <a:rPr lang="en-US" dirty="0"/>
            </a:br>
            <a:r>
              <a:rPr lang="en-US" dirty="0"/>
              <a:t>LETS USE THAT POWER</a:t>
            </a:r>
            <a:br>
              <a:rPr lang="en-US" dirty="0"/>
            </a:br>
            <a:r>
              <a:rPr lang="en-US" dirty="0"/>
              <a:t>To share God’s LOVE</a:t>
            </a:r>
          </a:p>
          <a:p>
            <a:r>
              <a:rPr lang="en-US" dirty="0"/>
              <a:t>There is a lot of suffering in the</a:t>
            </a:r>
          </a:p>
          <a:p>
            <a:r>
              <a:rPr lang="en-US" dirty="0"/>
              <a:t>World—but we have an org</a:t>
            </a:r>
          </a:p>
          <a:p>
            <a:r>
              <a:rPr lang="en-US" dirty="0"/>
              <a:t>With a wide reach—lets use it</a:t>
            </a:r>
          </a:p>
          <a:p>
            <a:r>
              <a:rPr lang="en-US" dirty="0"/>
              <a:t>Tell me what you want done, </a:t>
            </a:r>
          </a:p>
          <a:p>
            <a:r>
              <a:rPr lang="en-US" dirty="0"/>
              <a:t>And let’s get it done! </a:t>
            </a:r>
          </a:p>
          <a:p>
            <a:r>
              <a:rPr lang="en-US" dirty="0"/>
              <a:t>With the grace of God above</a:t>
            </a:r>
          </a:p>
          <a:p>
            <a:r>
              <a:rPr lang="en-US" dirty="0"/>
              <a:t>Below, beside, inside, and outside</a:t>
            </a:r>
          </a:p>
          <a:p>
            <a:r>
              <a:rPr lang="en-US" dirty="0"/>
              <a:t>Of each of us.  Let’s breathe out love, </a:t>
            </a:r>
          </a:p>
          <a:p>
            <a:r>
              <a:rPr lang="en-US" dirty="0"/>
              <a:t>Share peace, and follow Jesus.</a:t>
            </a:r>
          </a:p>
          <a:p>
            <a:endParaRPr lang="en-US" dirty="0"/>
          </a:p>
        </p:txBody>
      </p:sp>
      <p:pic>
        <p:nvPicPr>
          <p:cNvPr id="5" name="Picture 4" descr="Clouds and clouds in the sky&#10;&#10;Description automatically generated">
            <a:extLst>
              <a:ext uri="{FF2B5EF4-FFF2-40B4-BE49-F238E27FC236}">
                <a16:creationId xmlns:a16="http://schemas.microsoft.com/office/drawing/2014/main" id="{0455D9E1-E12D-E8A4-759C-5AFB7A5C5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2653" y="473242"/>
            <a:ext cx="6168189" cy="6168189"/>
          </a:xfrm>
          <a:prstGeom prst="rect">
            <a:avLst/>
          </a:prstGeom>
        </p:spPr>
      </p:pic>
    </p:spTree>
    <p:extLst>
      <p:ext uri="{BB962C8B-B14F-4D97-AF65-F5344CB8AC3E}">
        <p14:creationId xmlns:p14="http://schemas.microsoft.com/office/powerpoint/2010/main" val="1524634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A65C1-972D-E157-3269-A8F687099C19}"/>
              </a:ext>
            </a:extLst>
          </p:cNvPr>
          <p:cNvSpPr>
            <a:spLocks noGrp="1"/>
          </p:cNvSpPr>
          <p:nvPr>
            <p:ph type="title"/>
          </p:nvPr>
        </p:nvSpPr>
        <p:spPr/>
        <p:txBody>
          <a:bodyPr/>
          <a:lstStyle/>
          <a:p>
            <a:r>
              <a:rPr lang="en-US" dirty="0"/>
              <a:t>When the Women of the ELCA began in 1987:</a:t>
            </a:r>
          </a:p>
        </p:txBody>
      </p:sp>
      <p:sp>
        <p:nvSpPr>
          <p:cNvPr id="3" name="Content Placeholder 2">
            <a:extLst>
              <a:ext uri="{FF2B5EF4-FFF2-40B4-BE49-F238E27FC236}">
                <a16:creationId xmlns:a16="http://schemas.microsoft.com/office/drawing/2014/main" id="{D4838CB7-299F-F12E-C98F-99E4A2BADF6B}"/>
              </a:ext>
            </a:extLst>
          </p:cNvPr>
          <p:cNvSpPr>
            <a:spLocks noGrp="1"/>
          </p:cNvSpPr>
          <p:nvPr>
            <p:ph idx="1"/>
          </p:nvPr>
        </p:nvSpPr>
        <p:spPr/>
        <p:txBody>
          <a:bodyPr>
            <a:normAutofit fontScale="85000" lnSpcReduction="20000"/>
          </a:bodyPr>
          <a:lstStyle/>
          <a:p>
            <a:pPr marL="0" indent="0">
              <a:buNone/>
            </a:pPr>
            <a:r>
              <a:rPr lang="en-US" dirty="0"/>
              <a:t>Many members had been born before women had the right to vote in the US.</a:t>
            </a:r>
          </a:p>
          <a:p>
            <a:pPr marL="0" indent="0">
              <a:buNone/>
            </a:pPr>
            <a:r>
              <a:rPr lang="en-US" dirty="0"/>
              <a:t>Most members had most mothers and nearly all had grandmothers who were born when women did not have the right to vote.   </a:t>
            </a:r>
          </a:p>
          <a:p>
            <a:pPr marL="0" indent="0">
              <a:buNone/>
            </a:pPr>
            <a:endParaRPr lang="en-US" dirty="0"/>
          </a:p>
          <a:p>
            <a:pPr marL="0" indent="0">
              <a:buNone/>
            </a:pPr>
            <a:r>
              <a:rPr lang="en-US" dirty="0"/>
              <a:t>All members had been born before women were ordained by any Lutheran body.</a:t>
            </a:r>
          </a:p>
          <a:p>
            <a:pPr marL="0" indent="0">
              <a:buNone/>
            </a:pPr>
            <a:endParaRPr lang="en-US" dirty="0"/>
          </a:p>
          <a:p>
            <a:pPr marL="0" indent="0">
              <a:buNone/>
            </a:pPr>
            <a:r>
              <a:rPr lang="en-US" dirty="0"/>
              <a:t>All members had been born before women had the right to own their own credit cards.</a:t>
            </a:r>
          </a:p>
          <a:p>
            <a:pPr marL="0" indent="0">
              <a:buNone/>
            </a:pPr>
            <a:endParaRPr lang="en-US" dirty="0"/>
          </a:p>
          <a:p>
            <a:pPr marL="0" indent="0">
              <a:buNone/>
            </a:pPr>
            <a:r>
              <a:rPr lang="en-US" dirty="0"/>
              <a:t>In 1987, women had the right to birth control but health insurance was not required to pay for it. Roe was in effect.</a:t>
            </a:r>
          </a:p>
          <a:p>
            <a:pPr marL="0" indent="0">
              <a:buNone/>
            </a:pPr>
            <a:endParaRPr lang="en-US" dirty="0"/>
          </a:p>
        </p:txBody>
      </p:sp>
    </p:spTree>
    <p:extLst>
      <p:ext uri="{BB962C8B-B14F-4D97-AF65-F5344CB8AC3E}">
        <p14:creationId xmlns:p14="http://schemas.microsoft.com/office/powerpoint/2010/main" val="2402594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C0B8-D750-D835-CAA2-E01CB6EEFF40}"/>
              </a:ext>
            </a:extLst>
          </p:cNvPr>
          <p:cNvSpPr>
            <a:spLocks noGrp="1"/>
          </p:cNvSpPr>
          <p:nvPr>
            <p:ph type="title"/>
          </p:nvPr>
        </p:nvSpPr>
        <p:spPr/>
        <p:txBody>
          <a:bodyPr/>
          <a:lstStyle/>
          <a:p>
            <a:r>
              <a:rPr lang="en-US" dirty="0"/>
              <a:t>What do things cost?</a:t>
            </a:r>
            <a:br>
              <a:rPr lang="en-US" dirty="0"/>
            </a:br>
            <a:r>
              <a:rPr lang="en-US" dirty="0"/>
              <a:t> Triennial Gathering and Convention</a:t>
            </a:r>
          </a:p>
        </p:txBody>
      </p:sp>
      <p:sp>
        <p:nvSpPr>
          <p:cNvPr id="3" name="Content Placeholder 2">
            <a:extLst>
              <a:ext uri="{FF2B5EF4-FFF2-40B4-BE49-F238E27FC236}">
                <a16:creationId xmlns:a16="http://schemas.microsoft.com/office/drawing/2014/main" id="{9AAA682D-64BC-EF55-ACF7-107AE399363C}"/>
              </a:ext>
            </a:extLst>
          </p:cNvPr>
          <p:cNvSpPr>
            <a:spLocks noGrp="1"/>
          </p:cNvSpPr>
          <p:nvPr>
            <p:ph idx="1"/>
          </p:nvPr>
        </p:nvSpPr>
        <p:spPr>
          <a:xfrm>
            <a:off x="838200" y="1825624"/>
            <a:ext cx="10515600" cy="4824557"/>
          </a:xfrm>
        </p:spPr>
        <p:txBody>
          <a:bodyPr>
            <a:normAutofit fontScale="92500" lnSpcReduction="20000"/>
          </a:bodyPr>
          <a:lstStyle/>
          <a:p>
            <a:r>
              <a:rPr lang="en-US" dirty="0"/>
              <a:t>On average: Triennial Convention $1,000,000</a:t>
            </a:r>
          </a:p>
          <a:p>
            <a:r>
              <a:rPr lang="en-US" dirty="0"/>
              <a:t>On average: Triennial Gathering $1,000,000 (Has been subsidized by $500,000 many years.)  </a:t>
            </a:r>
          </a:p>
          <a:p>
            <a:r>
              <a:rPr lang="en-US" dirty="0"/>
              <a:t>On average deficit after offerings, designations, and registrations:</a:t>
            </a:r>
          </a:p>
          <a:p>
            <a:r>
              <a:rPr lang="en-US" dirty="0"/>
              <a:t>$1,000,000</a:t>
            </a:r>
          </a:p>
          <a:p>
            <a:r>
              <a:rPr lang="en-US" dirty="0"/>
              <a:t>In 2023 the debt was $964,917.</a:t>
            </a:r>
          </a:p>
          <a:p>
            <a:r>
              <a:rPr lang="en-US" dirty="0"/>
              <a:t>Over most years, Gather magazine is slightly revenue generating. </a:t>
            </a:r>
          </a:p>
          <a:p>
            <a:r>
              <a:rPr lang="en-US" dirty="0"/>
              <a:t>In 2023, $225,000 of Gather revenue accrued over the last three years was used to pay down the TG/TC debt. </a:t>
            </a:r>
          </a:p>
          <a:p>
            <a:r>
              <a:rPr lang="en-US" dirty="0"/>
              <a:t>The Board approved moving funds from the New Ministry Fund endowment and the General Fund endowment for the rest of the debt.</a:t>
            </a:r>
          </a:p>
          <a:p>
            <a:pPr marL="0" indent="0">
              <a:buNone/>
            </a:pPr>
            <a:r>
              <a:rPr lang="en-US" dirty="0"/>
              <a:t>   $739,917</a:t>
            </a:r>
          </a:p>
        </p:txBody>
      </p:sp>
    </p:spTree>
    <p:extLst>
      <p:ext uri="{BB962C8B-B14F-4D97-AF65-F5344CB8AC3E}">
        <p14:creationId xmlns:p14="http://schemas.microsoft.com/office/powerpoint/2010/main" val="2385736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3E71-689F-B795-60BC-BD61C64F50E7}"/>
              </a:ext>
            </a:extLst>
          </p:cNvPr>
          <p:cNvSpPr>
            <a:spLocks noGrp="1"/>
          </p:cNvSpPr>
          <p:nvPr>
            <p:ph type="title"/>
          </p:nvPr>
        </p:nvSpPr>
        <p:spPr/>
        <p:txBody>
          <a:bodyPr/>
          <a:lstStyle/>
          <a:p>
            <a:r>
              <a:rPr lang="en-US" dirty="0"/>
              <a:t>This seems to be happening every 3 years!</a:t>
            </a:r>
          </a:p>
        </p:txBody>
      </p:sp>
      <p:sp>
        <p:nvSpPr>
          <p:cNvPr id="3" name="Content Placeholder 2">
            <a:extLst>
              <a:ext uri="{FF2B5EF4-FFF2-40B4-BE49-F238E27FC236}">
                <a16:creationId xmlns:a16="http://schemas.microsoft.com/office/drawing/2014/main" id="{3C5FB577-412E-B1C0-958C-91927BE26C70}"/>
              </a:ext>
            </a:extLst>
          </p:cNvPr>
          <p:cNvSpPr>
            <a:spLocks noGrp="1"/>
          </p:cNvSpPr>
          <p:nvPr>
            <p:ph idx="1"/>
          </p:nvPr>
        </p:nvSpPr>
        <p:spPr/>
        <p:txBody>
          <a:bodyPr/>
          <a:lstStyle/>
          <a:p>
            <a:r>
              <a:rPr lang="en-US" dirty="0"/>
              <a:t>Conventions cost $1,000,000 (3,000 per voting member)</a:t>
            </a:r>
          </a:p>
          <a:p>
            <a:r>
              <a:rPr lang="en-US" dirty="0"/>
              <a:t>Triennial Gatherings cost $1,000,000+</a:t>
            </a:r>
          </a:p>
          <a:p>
            <a:r>
              <a:rPr lang="en-US" dirty="0"/>
              <a:t> Options?  </a:t>
            </a:r>
          </a:p>
          <a:p>
            <a:r>
              <a:rPr lang="en-US" dirty="0"/>
              <a:t>More Fundraising </a:t>
            </a:r>
          </a:p>
          <a:p>
            <a:r>
              <a:rPr lang="en-US" dirty="0"/>
              <a:t>Revenue Generating TG (Combined TG with other groups?  More Sponsors? Hotel vs Convention Center?)</a:t>
            </a:r>
          </a:p>
          <a:p>
            <a:r>
              <a:rPr lang="en-US" dirty="0"/>
              <a:t>Online Convention</a:t>
            </a:r>
          </a:p>
          <a:p>
            <a:pPr marL="0" indent="0">
              <a:buNone/>
            </a:pPr>
            <a:endParaRPr lang="en-US" dirty="0"/>
          </a:p>
        </p:txBody>
      </p:sp>
    </p:spTree>
    <p:extLst>
      <p:ext uri="{BB962C8B-B14F-4D97-AF65-F5344CB8AC3E}">
        <p14:creationId xmlns:p14="http://schemas.microsoft.com/office/powerpoint/2010/main" val="2924689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61FDD-2799-2113-A71A-4D6FA603D40E}"/>
              </a:ext>
            </a:extLst>
          </p:cNvPr>
          <p:cNvSpPr>
            <a:spLocks noGrp="1"/>
          </p:cNvSpPr>
          <p:nvPr>
            <p:ph type="title"/>
          </p:nvPr>
        </p:nvSpPr>
        <p:spPr/>
        <p:txBody>
          <a:bodyPr/>
          <a:lstStyle/>
          <a:p>
            <a:r>
              <a:rPr lang="en-US" dirty="0"/>
              <a:t>Annual Operations /2024-2025</a:t>
            </a:r>
          </a:p>
        </p:txBody>
      </p:sp>
      <p:sp>
        <p:nvSpPr>
          <p:cNvPr id="3" name="Content Placeholder 2">
            <a:extLst>
              <a:ext uri="{FF2B5EF4-FFF2-40B4-BE49-F238E27FC236}">
                <a16:creationId xmlns:a16="http://schemas.microsoft.com/office/drawing/2014/main" id="{DB9BA47C-E309-393D-19D0-9E49B6B41671}"/>
              </a:ext>
            </a:extLst>
          </p:cNvPr>
          <p:cNvSpPr>
            <a:spLocks noGrp="1"/>
          </p:cNvSpPr>
          <p:nvPr>
            <p:ph idx="1"/>
          </p:nvPr>
        </p:nvSpPr>
        <p:spPr/>
        <p:txBody>
          <a:bodyPr/>
          <a:lstStyle/>
          <a:p>
            <a:r>
              <a:rPr lang="en-US" dirty="0"/>
              <a:t>Staff Salaries/benefits: $800,000 for 7 staff.  (I was hired with a $130,000 contract—it fit in the budget)</a:t>
            </a:r>
          </a:p>
          <a:p>
            <a:r>
              <a:rPr lang="en-US" dirty="0"/>
              <a:t>Operations/Postage/IT/</a:t>
            </a:r>
            <a:r>
              <a:rPr lang="en-US" dirty="0" err="1"/>
              <a:t>PrintingRent</a:t>
            </a:r>
            <a:r>
              <a:rPr lang="en-US" dirty="0"/>
              <a:t>/ Insurance/Audit to ELCA: $400,000</a:t>
            </a:r>
          </a:p>
          <a:p>
            <a:r>
              <a:rPr lang="en-US" dirty="0"/>
              <a:t> Communications/subscriptions: $30,000</a:t>
            </a:r>
          </a:p>
          <a:p>
            <a:r>
              <a:rPr lang="en-US" dirty="0"/>
              <a:t>Programs: $30,000</a:t>
            </a:r>
          </a:p>
          <a:p>
            <a:r>
              <a:rPr lang="en-US" dirty="0"/>
              <a:t>Governance: Board Meetings, Travel to Conventions: $40,000</a:t>
            </a:r>
          </a:p>
          <a:p>
            <a:r>
              <a:rPr lang="en-US" dirty="0"/>
              <a:t>Events, Travel, Staff development: $50,000</a:t>
            </a:r>
          </a:p>
          <a:p>
            <a:r>
              <a:rPr lang="en-US" dirty="0"/>
              <a:t>Gather: $450,000     TOTAL 1,800,000</a:t>
            </a:r>
          </a:p>
        </p:txBody>
      </p:sp>
    </p:spTree>
    <p:extLst>
      <p:ext uri="{BB962C8B-B14F-4D97-AF65-F5344CB8AC3E}">
        <p14:creationId xmlns:p14="http://schemas.microsoft.com/office/powerpoint/2010/main" val="2046900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194B-85A3-F77E-6618-7503C3F59D14}"/>
              </a:ext>
            </a:extLst>
          </p:cNvPr>
          <p:cNvSpPr>
            <a:spLocks noGrp="1"/>
          </p:cNvSpPr>
          <p:nvPr>
            <p:ph type="title"/>
          </p:nvPr>
        </p:nvSpPr>
        <p:spPr/>
        <p:txBody>
          <a:bodyPr/>
          <a:lstStyle/>
          <a:p>
            <a:r>
              <a:rPr lang="en-US" dirty="0"/>
              <a:t>Annual Revenue: 24-25</a:t>
            </a:r>
          </a:p>
        </p:txBody>
      </p:sp>
      <p:sp>
        <p:nvSpPr>
          <p:cNvPr id="3" name="Content Placeholder 2">
            <a:extLst>
              <a:ext uri="{FF2B5EF4-FFF2-40B4-BE49-F238E27FC236}">
                <a16:creationId xmlns:a16="http://schemas.microsoft.com/office/drawing/2014/main" id="{DEEE62E7-4449-B7DF-03CC-3B9DBA322B3A}"/>
              </a:ext>
            </a:extLst>
          </p:cNvPr>
          <p:cNvSpPr>
            <a:spLocks noGrp="1"/>
          </p:cNvSpPr>
          <p:nvPr>
            <p:ph idx="1"/>
          </p:nvPr>
        </p:nvSpPr>
        <p:spPr/>
        <p:txBody>
          <a:bodyPr/>
          <a:lstStyle/>
          <a:p>
            <a:r>
              <a:rPr lang="en-US" dirty="0"/>
              <a:t>SWO offerings: $200,000</a:t>
            </a:r>
          </a:p>
          <a:p>
            <a:r>
              <a:rPr lang="en-US" dirty="0" err="1"/>
              <a:t>Thankoffering</a:t>
            </a:r>
            <a:r>
              <a:rPr lang="en-US" dirty="0"/>
              <a:t>: $400,000</a:t>
            </a:r>
          </a:p>
          <a:p>
            <a:r>
              <a:rPr lang="en-US" dirty="0"/>
              <a:t>Other offerings: $300,000</a:t>
            </a:r>
          </a:p>
          <a:p>
            <a:r>
              <a:rPr lang="en-US" dirty="0"/>
              <a:t>Endowment Distributions: $200,000</a:t>
            </a:r>
          </a:p>
          <a:p>
            <a:r>
              <a:rPr lang="en-US" dirty="0"/>
              <a:t>Gather: $550,000</a:t>
            </a:r>
          </a:p>
          <a:p>
            <a:pPr marL="0" indent="0">
              <a:buNone/>
            </a:pPr>
            <a:endParaRPr lang="en-US" dirty="0"/>
          </a:p>
          <a:p>
            <a:pPr marL="0" indent="0">
              <a:buNone/>
            </a:pPr>
            <a:r>
              <a:rPr lang="en-US" dirty="0"/>
              <a:t>Total: 1,650,000</a:t>
            </a:r>
          </a:p>
        </p:txBody>
      </p:sp>
    </p:spTree>
    <p:extLst>
      <p:ext uri="{BB962C8B-B14F-4D97-AF65-F5344CB8AC3E}">
        <p14:creationId xmlns:p14="http://schemas.microsoft.com/office/powerpoint/2010/main" val="3308477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285E-F73A-08F2-EEE4-190AE6FCAE3A}"/>
              </a:ext>
            </a:extLst>
          </p:cNvPr>
          <p:cNvSpPr>
            <a:spLocks noGrp="1"/>
          </p:cNvSpPr>
          <p:nvPr>
            <p:ph type="title"/>
          </p:nvPr>
        </p:nvSpPr>
        <p:spPr/>
        <p:txBody>
          <a:bodyPr/>
          <a:lstStyle/>
          <a:p>
            <a:r>
              <a:rPr lang="en-US" dirty="0"/>
              <a:t>Deficits:</a:t>
            </a:r>
          </a:p>
        </p:txBody>
      </p:sp>
      <p:sp>
        <p:nvSpPr>
          <p:cNvPr id="3" name="Content Placeholder 2">
            <a:extLst>
              <a:ext uri="{FF2B5EF4-FFF2-40B4-BE49-F238E27FC236}">
                <a16:creationId xmlns:a16="http://schemas.microsoft.com/office/drawing/2014/main" id="{71483554-CC39-8A40-0CED-DC9F7DC96BB5}"/>
              </a:ext>
            </a:extLst>
          </p:cNvPr>
          <p:cNvSpPr>
            <a:spLocks noGrp="1"/>
          </p:cNvSpPr>
          <p:nvPr>
            <p:ph idx="1"/>
          </p:nvPr>
        </p:nvSpPr>
        <p:spPr/>
        <p:txBody>
          <a:bodyPr>
            <a:normAutofit lnSpcReduction="10000"/>
          </a:bodyPr>
          <a:lstStyle/>
          <a:p>
            <a:r>
              <a:rPr lang="en-US" dirty="0"/>
              <a:t>$135,000 last year</a:t>
            </a:r>
          </a:p>
          <a:p>
            <a:r>
              <a:rPr lang="en-US" dirty="0"/>
              <a:t>Anticipated $200,000 this year</a:t>
            </a:r>
          </a:p>
          <a:p>
            <a:endParaRPr lang="en-US" dirty="0"/>
          </a:p>
          <a:p>
            <a:r>
              <a:rPr lang="en-US" dirty="0"/>
              <a:t>What we are doing:   Lowering Spending/reductions</a:t>
            </a:r>
          </a:p>
          <a:p>
            <a:r>
              <a:rPr lang="en-US" dirty="0"/>
              <a:t>                                           </a:t>
            </a:r>
            <a:r>
              <a:rPr lang="en-US" dirty="0" err="1"/>
              <a:t>Unifed</a:t>
            </a:r>
            <a:r>
              <a:rPr lang="en-US" dirty="0"/>
              <a:t> Fundraising Campaign</a:t>
            </a:r>
          </a:p>
          <a:p>
            <a:pPr marL="0" indent="0">
              <a:buNone/>
            </a:pPr>
            <a:r>
              <a:rPr lang="en-US" dirty="0"/>
              <a:t>                                                    *Annual Funds</a:t>
            </a:r>
          </a:p>
          <a:p>
            <a:pPr marL="0" indent="0">
              <a:buNone/>
            </a:pPr>
            <a:r>
              <a:rPr lang="en-US" dirty="0"/>
              <a:t>                                                     *Reserves</a:t>
            </a:r>
          </a:p>
          <a:p>
            <a:pPr marL="0" indent="0">
              <a:buNone/>
            </a:pPr>
            <a:r>
              <a:rPr lang="en-US" dirty="0"/>
              <a:t>                                                     *Endowments</a:t>
            </a:r>
          </a:p>
          <a:p>
            <a:pPr marL="0" indent="0">
              <a:buNone/>
            </a:pPr>
            <a:r>
              <a:rPr lang="en-US" dirty="0"/>
              <a:t>                                                     *Designated Funds</a:t>
            </a:r>
          </a:p>
        </p:txBody>
      </p:sp>
    </p:spTree>
    <p:extLst>
      <p:ext uri="{BB962C8B-B14F-4D97-AF65-F5344CB8AC3E}">
        <p14:creationId xmlns:p14="http://schemas.microsoft.com/office/powerpoint/2010/main" val="2266706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8554F-1A8E-2ED8-38BC-26804665E6FD}"/>
              </a:ext>
            </a:extLst>
          </p:cNvPr>
          <p:cNvSpPr>
            <a:spLocks noGrp="1"/>
          </p:cNvSpPr>
          <p:nvPr>
            <p:ph type="title"/>
          </p:nvPr>
        </p:nvSpPr>
        <p:spPr/>
        <p:txBody>
          <a:bodyPr/>
          <a:lstStyle/>
          <a:p>
            <a:r>
              <a:rPr lang="en-US" dirty="0"/>
              <a:t>Katie’s Fund Campaign</a:t>
            </a:r>
          </a:p>
        </p:txBody>
      </p:sp>
      <p:sp>
        <p:nvSpPr>
          <p:cNvPr id="3" name="Content Placeholder 2">
            <a:extLst>
              <a:ext uri="{FF2B5EF4-FFF2-40B4-BE49-F238E27FC236}">
                <a16:creationId xmlns:a16="http://schemas.microsoft.com/office/drawing/2014/main" id="{7D98CFC2-0DB7-824C-E6BD-251845D840CF}"/>
              </a:ext>
            </a:extLst>
          </p:cNvPr>
          <p:cNvSpPr>
            <a:spLocks noGrp="1"/>
          </p:cNvSpPr>
          <p:nvPr>
            <p:ph idx="1"/>
          </p:nvPr>
        </p:nvSpPr>
        <p:spPr/>
        <p:txBody>
          <a:bodyPr>
            <a:normAutofit lnSpcReduction="10000"/>
          </a:bodyPr>
          <a:lstStyle/>
          <a:p>
            <a:r>
              <a:rPr lang="en-US" dirty="0"/>
              <a:t>Began in 2022.</a:t>
            </a:r>
          </a:p>
          <a:p>
            <a:r>
              <a:rPr lang="en-US" dirty="0"/>
              <a:t>Raised $300,00 in donations and $150,000 in pledges in the first two years.  </a:t>
            </a:r>
          </a:p>
          <a:p>
            <a:r>
              <a:rPr lang="en-US" dirty="0"/>
              <a:t>Interest built the endowment by $500,000 in that time.</a:t>
            </a:r>
          </a:p>
          <a:p>
            <a:r>
              <a:rPr lang="en-US" dirty="0"/>
              <a:t>In the last year of the campaign, we have gathered $225,000 in donations (Some of this is paying off pledges)  and gathered $85,000 in new pledges.</a:t>
            </a:r>
          </a:p>
          <a:p>
            <a:r>
              <a:rPr lang="en-US" dirty="0"/>
              <a:t>Today, $525,000 in donations, $175,000 in pledges. $700,000.</a:t>
            </a:r>
          </a:p>
          <a:p>
            <a:r>
              <a:rPr lang="en-US" dirty="0"/>
              <a:t>Anticipate raising $100,000 by the end of the year to end with $800,000. </a:t>
            </a:r>
          </a:p>
          <a:p>
            <a:pPr marL="0" indent="0">
              <a:buNone/>
            </a:pPr>
            <a:endParaRPr lang="en-US" dirty="0"/>
          </a:p>
          <a:p>
            <a:endParaRPr lang="en-US" dirty="0"/>
          </a:p>
        </p:txBody>
      </p:sp>
    </p:spTree>
    <p:extLst>
      <p:ext uri="{BB962C8B-B14F-4D97-AF65-F5344CB8AC3E}">
        <p14:creationId xmlns:p14="http://schemas.microsoft.com/office/powerpoint/2010/main" val="2342582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7D99-5374-6DC8-1233-070AB18D50DD}"/>
              </a:ext>
            </a:extLst>
          </p:cNvPr>
          <p:cNvSpPr>
            <a:spLocks noGrp="1"/>
          </p:cNvSpPr>
          <p:nvPr>
            <p:ph type="title"/>
          </p:nvPr>
        </p:nvSpPr>
        <p:spPr/>
        <p:txBody>
          <a:bodyPr/>
          <a:lstStyle/>
          <a:p>
            <a:r>
              <a:rPr lang="en-US" dirty="0"/>
              <a:t>STRATEGIC PLAN!</a:t>
            </a:r>
          </a:p>
        </p:txBody>
      </p:sp>
      <p:sp>
        <p:nvSpPr>
          <p:cNvPr id="3" name="Content Placeholder 2">
            <a:extLst>
              <a:ext uri="{FF2B5EF4-FFF2-40B4-BE49-F238E27FC236}">
                <a16:creationId xmlns:a16="http://schemas.microsoft.com/office/drawing/2014/main" id="{8DFA8F48-3762-42E4-4EB9-507EEBD23BF4}"/>
              </a:ext>
            </a:extLst>
          </p:cNvPr>
          <p:cNvSpPr>
            <a:spLocks noGrp="1"/>
          </p:cNvSpPr>
          <p:nvPr>
            <p:ph idx="1"/>
          </p:nvPr>
        </p:nvSpPr>
        <p:spPr/>
        <p:txBody>
          <a:bodyPr>
            <a:normAutofit lnSpcReduction="10000"/>
          </a:bodyPr>
          <a:lstStyle/>
          <a:p>
            <a:r>
              <a:rPr lang="en-US" dirty="0"/>
              <a:t>More Engagement with New Women</a:t>
            </a:r>
          </a:p>
          <a:p>
            <a:r>
              <a:rPr lang="en-US" dirty="0"/>
              <a:t>More Engagement on campuses: Campus Ambassador Program</a:t>
            </a:r>
          </a:p>
          <a:p>
            <a:r>
              <a:rPr lang="en-US" dirty="0"/>
              <a:t>More Learning opportunities  </a:t>
            </a:r>
          </a:p>
          <a:p>
            <a:r>
              <a:rPr lang="en-US" dirty="0"/>
              <a:t>More Resources Available</a:t>
            </a:r>
          </a:p>
          <a:p>
            <a:r>
              <a:rPr lang="en-US" dirty="0"/>
              <a:t>Unified Fund Raising</a:t>
            </a:r>
          </a:p>
          <a:p>
            <a:r>
              <a:rPr lang="en-US" dirty="0"/>
              <a:t>Working with others while continuing the good stuff we do!</a:t>
            </a:r>
          </a:p>
          <a:p>
            <a:r>
              <a:rPr lang="en-US" dirty="0"/>
              <a:t>Celebrate</a:t>
            </a:r>
          </a:p>
          <a:p>
            <a:r>
              <a:rPr lang="en-US" dirty="0"/>
              <a:t>Let’s not forget our WHY WE ARE WELCA.  The goal is the mission not a balanced budget.</a:t>
            </a:r>
          </a:p>
          <a:p>
            <a:pPr marL="0" indent="0">
              <a:buNone/>
            </a:pPr>
            <a:endParaRPr lang="en-US" dirty="0"/>
          </a:p>
        </p:txBody>
      </p:sp>
    </p:spTree>
    <p:extLst>
      <p:ext uri="{BB962C8B-B14F-4D97-AF65-F5344CB8AC3E}">
        <p14:creationId xmlns:p14="http://schemas.microsoft.com/office/powerpoint/2010/main" val="3923371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E353-6EF3-F6E8-43BB-ECFE9EFBA85F}"/>
              </a:ext>
            </a:extLst>
          </p:cNvPr>
          <p:cNvSpPr>
            <a:spLocks noGrp="1"/>
          </p:cNvSpPr>
          <p:nvPr>
            <p:ph type="title"/>
          </p:nvPr>
        </p:nvSpPr>
        <p:spPr/>
        <p:txBody>
          <a:bodyPr/>
          <a:lstStyle/>
          <a:p>
            <a:r>
              <a:rPr lang="en-US" dirty="0"/>
              <a:t>WE ARE WORTHY!</a:t>
            </a:r>
          </a:p>
        </p:txBody>
      </p:sp>
      <p:sp>
        <p:nvSpPr>
          <p:cNvPr id="3" name="Content Placeholder 2">
            <a:extLst>
              <a:ext uri="{FF2B5EF4-FFF2-40B4-BE49-F238E27FC236}">
                <a16:creationId xmlns:a16="http://schemas.microsoft.com/office/drawing/2014/main" id="{54344451-3500-56D3-EFE4-853D994AB107}"/>
              </a:ext>
            </a:extLst>
          </p:cNvPr>
          <p:cNvSpPr>
            <a:spLocks noGrp="1"/>
          </p:cNvSpPr>
          <p:nvPr>
            <p:ph idx="1"/>
          </p:nvPr>
        </p:nvSpPr>
        <p:spPr/>
        <p:txBody>
          <a:bodyPr>
            <a:normAutofit fontScale="92500" lnSpcReduction="20000"/>
          </a:bodyPr>
          <a:lstStyle/>
          <a:p>
            <a:r>
              <a:rPr lang="en-US" dirty="0"/>
              <a:t>Our Value (AXIOS) comes from God’s Love Index</a:t>
            </a:r>
          </a:p>
          <a:p>
            <a:r>
              <a:rPr lang="en-US" dirty="0"/>
              <a:t>Money vs Resources</a:t>
            </a:r>
          </a:p>
          <a:p>
            <a:r>
              <a:rPr lang="en-US" dirty="0"/>
              <a:t>Our goal is to share resources with each other, our neighbors, and the world.</a:t>
            </a:r>
          </a:p>
          <a:p>
            <a:r>
              <a:rPr lang="en-US" dirty="0"/>
              <a:t>Money is a vehicle to do this.  Excess in a stock report, unexpected interest, put it into WELCA and resources.  Money needs to move—Money’s value is in what it DOES.</a:t>
            </a:r>
          </a:p>
          <a:p>
            <a:r>
              <a:rPr lang="en-US" dirty="0"/>
              <a:t> When we put money in a bank it never “sits” there-the bank loans it out.  Money doesn’t generate itself. </a:t>
            </a:r>
          </a:p>
          <a:p>
            <a:r>
              <a:rPr lang="en-US" dirty="0"/>
              <a:t>Investing in WELCA is investing in women’s ministry—watch it grow.</a:t>
            </a:r>
          </a:p>
          <a:p>
            <a:r>
              <a:rPr lang="en-US" dirty="0"/>
              <a:t>Q and A</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49259777-5100-29F4-B032-28D42F47DFB5}"/>
                  </a:ext>
                </a:extLst>
              </p:cNvPr>
              <p:cNvGraphicFramePr>
                <a:graphicFrameLocks noChangeAspect="1"/>
              </p:cNvGraphicFramePr>
              <p:nvPr>
                <p:extLst>
                  <p:ext uri="{D42A27DB-BD31-4B8C-83A1-F6EECF244321}">
                    <p14:modId xmlns:p14="http://schemas.microsoft.com/office/powerpoint/2010/main" val="1326958989"/>
                  </p:ext>
                </p:extLst>
              </p:nvPr>
            </p:nvGraphicFramePr>
            <p:xfrm>
              <a:off x="-2397084" y="2571750"/>
              <a:ext cx="3048000" cy="1714500"/>
            </p:xfrm>
            <a:graphic>
              <a:graphicData uri="http://schemas.microsoft.com/office/powerpoint/2016/slidezoom">
                <pslz:sldZm>
                  <pslz:sldZmObj sldId="276" cId="3308477434">
                    <pslz:zmPr id="{74E89E1C-0605-4C14-BBA3-EAE120E1522A}"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id="{49259777-5100-29F4-B032-28D42F47DFB5}"/>
                  </a:ext>
                </a:extLst>
              </p:cNvPr>
              <p:cNvPicPr>
                <a:picLocks noGrp="1" noRot="1" noChangeAspect="1" noMove="1" noResize="1" noEditPoints="1" noAdjustHandles="1" noChangeArrowheads="1" noChangeShapeType="1"/>
              </p:cNvPicPr>
              <p:nvPr/>
            </p:nvPicPr>
            <p:blipFill>
              <a:blip r:embed="rId4"/>
              <a:stretch>
                <a:fillRect/>
              </a:stretch>
            </p:blipFill>
            <p:spPr>
              <a:xfrm>
                <a:off x="-2397084" y="257175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48883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6000">
              <a:schemeClr val="accent1">
                <a:lumMod val="5000"/>
                <a:lumOff val="95000"/>
              </a:schemeClr>
            </a:gs>
            <a:gs pos="87000">
              <a:srgbClr val="606777"/>
            </a:gs>
            <a:gs pos="100000">
              <a:srgbClr val="4E565F"/>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24068F-D587-4D5A-3C73-C67C9D4C4431}"/>
              </a:ext>
            </a:extLst>
          </p:cNvPr>
          <p:cNvSpPr txBox="1"/>
          <p:nvPr/>
        </p:nvSpPr>
        <p:spPr>
          <a:xfrm>
            <a:off x="852055" y="1433946"/>
            <a:ext cx="1081857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1800" dirty="0">
                <a:solidFill>
                  <a:srgbClr val="000000"/>
                </a:solidFill>
                <a:effectLst/>
                <a:latin typeface="Aptos" panose="020B0004020202020204" pitchFamily="34" charset="0"/>
              </a:rPr>
            </a:br>
            <a:r>
              <a:rPr lang="en-US" sz="1800" dirty="0">
                <a:solidFill>
                  <a:srgbClr val="000000"/>
                </a:solidFill>
                <a:effectLst/>
                <a:latin typeface="Aptos" panose="020B0004020202020204" pitchFamily="34" charset="0"/>
              </a:rPr>
              <a:t>*         </a:t>
            </a:r>
            <a:r>
              <a:rPr lang="en-US" sz="3200" dirty="0">
                <a:solidFill>
                  <a:srgbClr val="000000"/>
                </a:solidFill>
                <a:effectLst/>
                <a:latin typeface="Aptos" panose="020B0004020202020204" pitchFamily="34" charset="0"/>
              </a:rPr>
              <a:t>Society at large does not see Women as Leaders</a:t>
            </a:r>
          </a:p>
          <a:p>
            <a:r>
              <a:rPr lang="en-US" sz="2400" dirty="0">
                <a:solidFill>
                  <a:srgbClr val="000000"/>
                </a:solidFill>
                <a:latin typeface="Aptos" panose="020B0004020202020204" pitchFamily="34" charset="0"/>
              </a:rPr>
              <a:t>(to be a good girl/demure lady and to be a strong leader are seen at odds)Hope’s survey:  Assertive, strong, bold, gets things done  vs sweet, gentle, soft. Either you’re not a good leader or you’re not a good woman—ITS and exhausting paradox.  Hope’s story of running</a:t>
            </a:r>
          </a:p>
          <a:p>
            <a:pPr marL="571500" indent="-571500">
              <a:buFont typeface="Arial" panose="020B0604020202020204" pitchFamily="34" charset="0"/>
              <a:buChar char="•"/>
            </a:pPr>
            <a:r>
              <a:rPr lang="en-US" sz="3200" dirty="0">
                <a:solidFill>
                  <a:srgbClr val="000000"/>
                </a:solidFill>
                <a:latin typeface="Aptos" panose="020B0004020202020204" pitchFamily="34" charset="0"/>
              </a:rPr>
              <a:t>Society at large does not see Feminine Bodies as Gifted </a:t>
            </a:r>
          </a:p>
          <a:p>
            <a:r>
              <a:rPr lang="en-US" sz="3200" dirty="0">
                <a:solidFill>
                  <a:srgbClr val="000000"/>
                </a:solidFill>
                <a:latin typeface="Aptos" panose="020B0004020202020204" pitchFamily="34" charset="0"/>
              </a:rPr>
              <a:t> </a:t>
            </a:r>
            <a:r>
              <a:rPr lang="en-US" sz="2400" dirty="0">
                <a:solidFill>
                  <a:srgbClr val="000000"/>
                </a:solidFill>
                <a:latin typeface="Aptos" panose="020B0004020202020204" pitchFamily="34" charset="0"/>
              </a:rPr>
              <a:t>(but as fragile objects to be owned by and protected from male bodies</a:t>
            </a:r>
            <a:r>
              <a:rPr lang="en-US" sz="3200" dirty="0">
                <a:solidFill>
                  <a:srgbClr val="000000"/>
                </a:solidFill>
                <a:latin typeface="Aptos" panose="020B0004020202020204" pitchFamily="34" charset="0"/>
              </a:rPr>
              <a:t>).</a:t>
            </a:r>
          </a:p>
          <a:p>
            <a:pPr marL="571500" indent="-571500">
              <a:buFont typeface="Arial" panose="020B0604020202020204" pitchFamily="34" charset="0"/>
              <a:buChar char="•"/>
            </a:pPr>
            <a:r>
              <a:rPr lang="en-US" sz="3200" dirty="0">
                <a:solidFill>
                  <a:srgbClr val="000000"/>
                </a:solidFill>
                <a:effectLst/>
                <a:latin typeface="Aptos" panose="020B0004020202020204" pitchFamily="34" charset="0"/>
              </a:rPr>
              <a:t>Society at large does not promote Women in Ministry  </a:t>
            </a:r>
          </a:p>
          <a:p>
            <a:r>
              <a:rPr lang="en-US" sz="2400" dirty="0">
                <a:solidFill>
                  <a:srgbClr val="000000"/>
                </a:solidFill>
                <a:latin typeface="Aptos" panose="020B0004020202020204" pitchFamily="34" charset="0"/>
                <a:ea typeface="+mn-lt"/>
                <a:cs typeface="+mn-lt"/>
              </a:rPr>
              <a:t>(The divisions in the Western Church are almost entirely around gender issues.)</a:t>
            </a:r>
          </a:p>
          <a:p>
            <a:r>
              <a:rPr lang="en-US" sz="2400" dirty="0">
                <a:solidFill>
                  <a:srgbClr val="000000"/>
                </a:solidFill>
                <a:effectLst/>
                <a:latin typeface="Aptos" panose="020B0004020202020204" pitchFamily="34" charset="0"/>
              </a:rPr>
              <a:t>* </a:t>
            </a:r>
            <a:r>
              <a:rPr lang="en-US" sz="3600" dirty="0">
                <a:solidFill>
                  <a:srgbClr val="000000"/>
                </a:solidFill>
                <a:effectLst/>
                <a:latin typeface="Aptos" panose="020B0004020202020204" pitchFamily="34" charset="0"/>
              </a:rPr>
              <a:t>Society at large does not value Women’s Work. </a:t>
            </a:r>
          </a:p>
          <a:p>
            <a:r>
              <a:rPr lang="en-US" sz="2400" dirty="0">
                <a:solidFill>
                  <a:schemeClr val="tx1">
                    <a:lumMod val="95000"/>
                    <a:lumOff val="5000"/>
                  </a:schemeClr>
                </a:solidFill>
                <a:ea typeface="+mn-lt"/>
                <a:cs typeface="+mn-lt"/>
              </a:rPr>
              <a:t>(The wage gap remains)</a:t>
            </a:r>
          </a:p>
        </p:txBody>
      </p:sp>
      <p:sp>
        <p:nvSpPr>
          <p:cNvPr id="4" name="TextBox 3">
            <a:extLst>
              <a:ext uri="{FF2B5EF4-FFF2-40B4-BE49-F238E27FC236}">
                <a16:creationId xmlns:a16="http://schemas.microsoft.com/office/drawing/2014/main" id="{7A93089C-1DFF-D309-9070-881488FCAD53}"/>
              </a:ext>
            </a:extLst>
          </p:cNvPr>
          <p:cNvSpPr txBox="1"/>
          <p:nvPr/>
        </p:nvSpPr>
        <p:spPr>
          <a:xfrm>
            <a:off x="945573" y="550718"/>
            <a:ext cx="8714545" cy="107721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ea typeface="+mn-lt"/>
                <a:cs typeface="+mn-lt"/>
              </a:rPr>
              <a:t>Why Women Need </a:t>
            </a:r>
            <a:r>
              <a:rPr lang="en-US" sz="3200" dirty="0"/>
              <a:t> Support in Our Callings:</a:t>
            </a:r>
          </a:p>
          <a:p>
            <a:r>
              <a:rPr lang="en-US" sz="3200" dirty="0"/>
              <a:t>Misogynism and Patriarchy Still Reign  </a:t>
            </a:r>
          </a:p>
        </p:txBody>
      </p:sp>
      <p:pic>
        <p:nvPicPr>
          <p:cNvPr id="3" name="Picture 2" descr="A blue and black text with a cross and a flower&#10;&#10;Description automatically generated">
            <a:extLst>
              <a:ext uri="{FF2B5EF4-FFF2-40B4-BE49-F238E27FC236}">
                <a16:creationId xmlns:a16="http://schemas.microsoft.com/office/drawing/2014/main" id="{8823D121-1CF7-E1EA-7118-7DB047E9E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0194" y="307368"/>
            <a:ext cx="1600438" cy="1024818"/>
          </a:xfrm>
          <a:prstGeom prst="rect">
            <a:avLst/>
          </a:prstGeom>
        </p:spPr>
      </p:pic>
    </p:spTree>
    <p:extLst>
      <p:ext uri="{BB962C8B-B14F-4D97-AF65-F5344CB8AC3E}">
        <p14:creationId xmlns:p14="http://schemas.microsoft.com/office/powerpoint/2010/main" val="97158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24068F-D587-4D5A-3C73-C67C9D4C4431}"/>
              </a:ext>
            </a:extLst>
          </p:cNvPr>
          <p:cNvSpPr txBox="1"/>
          <p:nvPr/>
        </p:nvSpPr>
        <p:spPr>
          <a:xfrm>
            <a:off x="1081087" y="2109393"/>
            <a:ext cx="103609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US" sz="1800" dirty="0">
                <a:solidFill>
                  <a:srgbClr val="000000"/>
                </a:solidFill>
                <a:effectLst/>
                <a:latin typeface="Aptos" panose="020B0004020202020204" pitchFamily="34" charset="0"/>
              </a:rPr>
              <a:t> </a:t>
            </a:r>
            <a:endParaRPr lang="en-US" sz="2400" dirty="0">
              <a:solidFill>
                <a:schemeClr val="tx1">
                  <a:lumMod val="95000"/>
                  <a:lumOff val="5000"/>
                </a:schemeClr>
              </a:solidFill>
              <a:ea typeface="+mn-lt"/>
              <a:cs typeface="+mn-lt"/>
            </a:endParaRPr>
          </a:p>
        </p:txBody>
      </p:sp>
      <p:sp>
        <p:nvSpPr>
          <p:cNvPr id="4" name="TextBox 3">
            <a:extLst>
              <a:ext uri="{FF2B5EF4-FFF2-40B4-BE49-F238E27FC236}">
                <a16:creationId xmlns:a16="http://schemas.microsoft.com/office/drawing/2014/main" id="{7A93089C-1DFF-D309-9070-881488FCAD53}"/>
              </a:ext>
            </a:extLst>
          </p:cNvPr>
          <p:cNvSpPr txBox="1"/>
          <p:nvPr/>
        </p:nvSpPr>
        <p:spPr>
          <a:xfrm>
            <a:off x="1444337" y="768928"/>
            <a:ext cx="9334718" cy="563231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dirty="0">
              <a:ea typeface="+mn-lt"/>
              <a:cs typeface="+mn-lt"/>
            </a:endParaRPr>
          </a:p>
          <a:p>
            <a:r>
              <a:rPr lang="en-US" sz="3600" dirty="0">
                <a:ea typeface="+mn-lt"/>
                <a:cs typeface="+mn-lt"/>
              </a:rPr>
              <a:t>The spiritual abuse and political oppression of LGBTIQA2S+ people denies their callings and creates barriers for them to live their callings out. Even as they are the largest group to be pursuing ministry right now!  In part, this abuse and oppression is caused by the way the bodies and charisms of 2SLGBTIQA+ people challenge patriarchal norms.  We can talk. . . </a:t>
            </a:r>
          </a:p>
        </p:txBody>
      </p:sp>
      <p:pic>
        <p:nvPicPr>
          <p:cNvPr id="3" name="Picture 2" descr="A blue and black text with a cross and a flower&#10;&#10;Description automatically generated">
            <a:extLst>
              <a:ext uri="{FF2B5EF4-FFF2-40B4-BE49-F238E27FC236}">
                <a16:creationId xmlns:a16="http://schemas.microsoft.com/office/drawing/2014/main" id="{8823D121-1CF7-E1EA-7118-7DB047E9E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1977" y="316625"/>
            <a:ext cx="1600438" cy="1024818"/>
          </a:xfrm>
          <a:prstGeom prst="rect">
            <a:avLst/>
          </a:prstGeom>
        </p:spPr>
      </p:pic>
    </p:spTree>
    <p:extLst>
      <p:ext uri="{BB962C8B-B14F-4D97-AF65-F5344CB8AC3E}">
        <p14:creationId xmlns:p14="http://schemas.microsoft.com/office/powerpoint/2010/main" val="2213569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black text with a cross and a flower&#10;&#10;Description automatically generated">
            <a:extLst>
              <a:ext uri="{FF2B5EF4-FFF2-40B4-BE49-F238E27FC236}">
                <a16:creationId xmlns:a16="http://schemas.microsoft.com/office/drawing/2014/main" id="{4B05F41B-4A86-A6C0-E295-71451C162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1977" y="316625"/>
            <a:ext cx="1600438" cy="1024818"/>
          </a:xfrm>
          <a:prstGeom prst="rect">
            <a:avLst/>
          </a:prstGeom>
        </p:spPr>
      </p:pic>
      <p:sp>
        <p:nvSpPr>
          <p:cNvPr id="4" name="TextBox 3">
            <a:extLst>
              <a:ext uri="{FF2B5EF4-FFF2-40B4-BE49-F238E27FC236}">
                <a16:creationId xmlns:a16="http://schemas.microsoft.com/office/drawing/2014/main" id="{2BA29792-F52F-DF93-B952-95A2A31BC93D}"/>
              </a:ext>
            </a:extLst>
          </p:cNvPr>
          <p:cNvSpPr txBox="1"/>
          <p:nvPr/>
        </p:nvSpPr>
        <p:spPr>
          <a:xfrm>
            <a:off x="3046996" y="2690336"/>
            <a:ext cx="7191877" cy="2308324"/>
          </a:xfrm>
          <a:prstGeom prst="rect">
            <a:avLst/>
          </a:prstGeom>
          <a:noFill/>
        </p:spPr>
        <p:txBody>
          <a:bodyPr wrap="square">
            <a:spAutoFit/>
          </a:bodyPr>
          <a:lstStyle/>
          <a:p>
            <a:r>
              <a:rPr lang="en-US" sz="3600" dirty="0">
                <a:ea typeface="+mn-lt"/>
                <a:cs typeface="+mn-lt"/>
              </a:rPr>
              <a:t>Racism in connection with Misogynism deeply undermines the authority, vocations, work, and dignity of women of color.   </a:t>
            </a:r>
          </a:p>
        </p:txBody>
      </p:sp>
    </p:spTree>
    <p:extLst>
      <p:ext uri="{BB962C8B-B14F-4D97-AF65-F5344CB8AC3E}">
        <p14:creationId xmlns:p14="http://schemas.microsoft.com/office/powerpoint/2010/main" val="3187912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24068F-D587-4D5A-3C73-C67C9D4C4431}"/>
              </a:ext>
            </a:extLst>
          </p:cNvPr>
          <p:cNvSpPr txBox="1"/>
          <p:nvPr/>
        </p:nvSpPr>
        <p:spPr>
          <a:xfrm>
            <a:off x="1113171" y="2578625"/>
            <a:ext cx="1036094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endParaRPr lang="en-US" sz="1800" dirty="0">
              <a:solidFill>
                <a:srgbClr val="000000"/>
              </a:solidFill>
              <a:effectLst/>
              <a:latin typeface="Aptos" panose="020B0004020202020204" pitchFamily="34" charset="0"/>
            </a:endParaRPr>
          </a:p>
          <a:p>
            <a:pPr fontAlgn="base"/>
            <a:r>
              <a:rPr lang="en-US" sz="2000" dirty="0">
                <a:solidFill>
                  <a:srgbClr val="000000"/>
                </a:solidFill>
                <a:latin typeface="Aptos" panose="020B0004020202020204" pitchFamily="34" charset="0"/>
              </a:rPr>
              <a:t>In contradiction to his society and ours, Martin Luther preached that women have equal glory as creatures in the image of God. </a:t>
            </a:r>
          </a:p>
          <a:p>
            <a:pPr fontAlgn="base"/>
            <a:r>
              <a:rPr lang="en-US" sz="2000" dirty="0">
                <a:solidFill>
                  <a:srgbClr val="000000"/>
                </a:solidFill>
                <a:latin typeface="Aptos" panose="020B0004020202020204" pitchFamily="34" charset="0"/>
              </a:rPr>
              <a:t>He demanded that those in leadership create educational access for all girls as well as boys. </a:t>
            </a:r>
          </a:p>
          <a:p>
            <a:pPr fontAlgn="base"/>
            <a:r>
              <a:rPr lang="en-US" sz="2000" dirty="0">
                <a:solidFill>
                  <a:srgbClr val="000000"/>
                </a:solidFill>
                <a:latin typeface="Aptos" panose="020B0004020202020204" pitchFamily="34" charset="0"/>
              </a:rPr>
              <a:t>He suggested that jobs be given according to talent not sex.</a:t>
            </a:r>
          </a:p>
          <a:p>
            <a:pPr fontAlgn="base"/>
            <a:r>
              <a:rPr lang="en-US" sz="2000" dirty="0">
                <a:solidFill>
                  <a:srgbClr val="000000"/>
                </a:solidFill>
                <a:latin typeface="Aptos" panose="020B0004020202020204" pitchFamily="34" charset="0"/>
              </a:rPr>
              <a:t>He promoted mutuality in marriage and relationships. </a:t>
            </a:r>
          </a:p>
          <a:p>
            <a:pPr fontAlgn="base"/>
            <a:r>
              <a:rPr lang="en-US" sz="2000" dirty="0">
                <a:solidFill>
                  <a:srgbClr val="000000"/>
                </a:solidFill>
                <a:latin typeface="Aptos" panose="020B0004020202020204" pitchFamily="34" charset="0"/>
              </a:rPr>
              <a:t>He called parenting and spousal support holy work.</a:t>
            </a:r>
          </a:p>
          <a:p>
            <a:pPr fontAlgn="base"/>
            <a:r>
              <a:rPr lang="en-US" sz="2000" dirty="0">
                <a:solidFill>
                  <a:srgbClr val="000000"/>
                </a:solidFill>
                <a:latin typeface="Aptos" panose="020B0004020202020204" pitchFamily="34" charset="0"/>
              </a:rPr>
              <a:t>He promoted the ownership of property for women and encouraged</a:t>
            </a:r>
          </a:p>
          <a:p>
            <a:pPr fontAlgn="base"/>
            <a:r>
              <a:rPr lang="en-US" sz="2000" dirty="0">
                <a:solidFill>
                  <a:srgbClr val="000000"/>
                </a:solidFill>
                <a:latin typeface="Aptos" panose="020B0004020202020204" pitchFamily="34" charset="0"/>
              </a:rPr>
              <a:t>Their stewardship of finances. </a:t>
            </a:r>
          </a:p>
          <a:p>
            <a:pPr fontAlgn="base"/>
            <a:r>
              <a:rPr lang="en-US" sz="2000" dirty="0">
                <a:solidFill>
                  <a:srgbClr val="000000"/>
                </a:solidFill>
                <a:effectLst/>
                <a:latin typeface="Aptos" panose="020B0004020202020204" pitchFamily="34" charset="0"/>
              </a:rPr>
              <a:t>He also promoted DIALOGUE open to everyone.</a:t>
            </a:r>
          </a:p>
          <a:p>
            <a:br>
              <a:rPr lang="en-US" sz="1800" dirty="0">
                <a:solidFill>
                  <a:srgbClr val="000000"/>
                </a:solidFill>
                <a:effectLst/>
                <a:latin typeface="Aptos" panose="020B0004020202020204" pitchFamily="34" charset="0"/>
              </a:rPr>
            </a:br>
            <a:endParaRPr lang="en-US" sz="2400" dirty="0">
              <a:solidFill>
                <a:schemeClr val="tx1">
                  <a:lumMod val="95000"/>
                  <a:lumOff val="5000"/>
                </a:schemeClr>
              </a:solidFill>
              <a:ea typeface="+mn-lt"/>
              <a:cs typeface="+mn-lt"/>
            </a:endParaRPr>
          </a:p>
        </p:txBody>
      </p:sp>
      <p:sp>
        <p:nvSpPr>
          <p:cNvPr id="4" name="TextBox 3">
            <a:extLst>
              <a:ext uri="{FF2B5EF4-FFF2-40B4-BE49-F238E27FC236}">
                <a16:creationId xmlns:a16="http://schemas.microsoft.com/office/drawing/2014/main" id="{7A93089C-1DFF-D309-9070-881488FCAD53}"/>
              </a:ext>
            </a:extLst>
          </p:cNvPr>
          <p:cNvSpPr txBox="1"/>
          <p:nvPr/>
        </p:nvSpPr>
        <p:spPr>
          <a:xfrm>
            <a:off x="1113171" y="838891"/>
            <a:ext cx="10136355" cy="230832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mn-lt"/>
                <a:cs typeface="+mn-lt"/>
              </a:rPr>
              <a:t>When Women of the ELCA lives out its purpose to support women, all women, we also support all those who women serve and lead.  </a:t>
            </a:r>
            <a:r>
              <a:rPr lang="en-US" sz="2000" b="1" dirty="0">
                <a:solidFill>
                  <a:srgbClr val="FF0000"/>
                </a:solidFill>
                <a:ea typeface="+mn-lt"/>
                <a:cs typeface="+mn-lt"/>
              </a:rPr>
              <a:t>THIS IS LUTHERAN OF US!</a:t>
            </a:r>
            <a:br>
              <a:rPr lang="en-US" sz="3600" dirty="0">
                <a:ea typeface="+mn-lt"/>
                <a:cs typeface="+mn-lt"/>
              </a:rPr>
            </a:br>
            <a:endParaRPr lang="en-US" sz="3600" dirty="0"/>
          </a:p>
        </p:txBody>
      </p:sp>
      <p:pic>
        <p:nvPicPr>
          <p:cNvPr id="3" name="Picture 2" descr="A blue and black text with a cross and a flower&#10;&#10;Description automatically generated">
            <a:extLst>
              <a:ext uri="{FF2B5EF4-FFF2-40B4-BE49-F238E27FC236}">
                <a16:creationId xmlns:a16="http://schemas.microsoft.com/office/drawing/2014/main" id="{8823D121-1CF7-E1EA-7118-7DB047E9E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1594" y="5516501"/>
            <a:ext cx="1600438" cy="1024818"/>
          </a:xfrm>
          <a:prstGeom prst="rect">
            <a:avLst/>
          </a:prstGeom>
        </p:spPr>
      </p:pic>
    </p:spTree>
    <p:extLst>
      <p:ext uri="{BB962C8B-B14F-4D97-AF65-F5344CB8AC3E}">
        <p14:creationId xmlns:p14="http://schemas.microsoft.com/office/powerpoint/2010/main" val="427087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3676-8A35-76C5-7D88-FF2B43CCEE19}"/>
              </a:ext>
            </a:extLst>
          </p:cNvPr>
          <p:cNvSpPr>
            <a:spLocks noGrp="1"/>
          </p:cNvSpPr>
          <p:nvPr>
            <p:ph type="title"/>
          </p:nvPr>
        </p:nvSpPr>
        <p:spPr/>
        <p:txBody>
          <a:bodyPr/>
          <a:lstStyle/>
          <a:p>
            <a:r>
              <a:rPr lang="en-US" dirty="0"/>
              <a:t>Let’s dialogue about the justice issues you are passionate about! Those paper clips!</a:t>
            </a:r>
          </a:p>
        </p:txBody>
      </p:sp>
      <p:sp>
        <p:nvSpPr>
          <p:cNvPr id="3" name="Content Placeholder 2">
            <a:extLst>
              <a:ext uri="{FF2B5EF4-FFF2-40B4-BE49-F238E27FC236}">
                <a16:creationId xmlns:a16="http://schemas.microsoft.com/office/drawing/2014/main" id="{F659F3D1-927F-E28B-F82F-52DF595F3866}"/>
              </a:ext>
            </a:extLst>
          </p:cNvPr>
          <p:cNvSpPr>
            <a:spLocks noGrp="1"/>
          </p:cNvSpPr>
          <p:nvPr>
            <p:ph idx="1"/>
          </p:nvPr>
        </p:nvSpPr>
        <p:spPr/>
        <p:txBody>
          <a:bodyPr>
            <a:normAutofit fontScale="77500" lnSpcReduction="20000"/>
          </a:bodyPr>
          <a:lstStyle/>
          <a:p>
            <a:pPr fontAlgn="base"/>
            <a:r>
              <a:rPr lang="en-US" sz="2800" dirty="0">
                <a:solidFill>
                  <a:srgbClr val="000000"/>
                </a:solidFill>
                <a:effectLst/>
                <a:latin typeface="Aptos" panose="020B0004020202020204" pitchFamily="34" charset="0"/>
              </a:rPr>
              <a:t>My pins: I am concerned about children who are abused and women who are abused by their spouses.  We can do more to protect each other and maybe we start by just telling our stories. You can also read and comment on the draft social </a:t>
            </a:r>
            <a:r>
              <a:rPr lang="en-US" sz="2800" dirty="0" err="1">
                <a:solidFill>
                  <a:srgbClr val="000000"/>
                </a:solidFill>
                <a:effectLst/>
                <a:latin typeface="Aptos" panose="020B0004020202020204" pitchFamily="34" charset="0"/>
              </a:rPr>
              <a:t>statement</a:t>
            </a:r>
            <a:r>
              <a:rPr lang="en-US" dirty="0" err="1">
                <a:hlinkClick r:id="rId2"/>
              </a:rPr>
              <a:t>A</a:t>
            </a:r>
            <a:r>
              <a:rPr lang="en-US" dirty="0">
                <a:hlinkClick r:id="rId2"/>
              </a:rPr>
              <a:t> Social Message on Child Protection</a:t>
            </a:r>
            <a:endParaRPr lang="en-US" sz="2800" dirty="0">
              <a:solidFill>
                <a:srgbClr val="000000"/>
              </a:solidFill>
              <a:effectLst/>
              <a:latin typeface="Aptos" panose="020B0004020202020204" pitchFamily="34" charset="0"/>
            </a:endParaRPr>
          </a:p>
          <a:p>
            <a:pPr fontAlgn="base"/>
            <a:endParaRPr lang="en-US" dirty="0">
              <a:solidFill>
                <a:srgbClr val="000000"/>
              </a:solidFill>
              <a:latin typeface="Aptos" panose="020B0004020202020204" pitchFamily="34" charset="0"/>
            </a:endParaRPr>
          </a:p>
          <a:p>
            <a:pPr fontAlgn="base"/>
            <a:r>
              <a:rPr lang="en-US" sz="2800" dirty="0">
                <a:solidFill>
                  <a:srgbClr val="000000"/>
                </a:solidFill>
                <a:effectLst/>
                <a:latin typeface="Aptos" panose="020B0004020202020204" pitchFamily="34" charset="0"/>
              </a:rPr>
              <a:t>I am also concerned about people being disappeared by ICE with no due process, people who are considered pillars of their community. 70 US citizens; hundreds who were seeking asylum; Gladys Yolanda Chavez; Moises Sotelo-Cassas; Abelardo Avellaneda Delgado who died and the narrative around it is confusing. </a:t>
            </a:r>
          </a:p>
          <a:p>
            <a:pPr marL="0" indent="0" fontAlgn="base">
              <a:buNone/>
            </a:pPr>
            <a:r>
              <a:rPr lang="en-US" sz="2800" dirty="0">
                <a:solidFill>
                  <a:srgbClr val="000000"/>
                </a:solidFill>
                <a:latin typeface="Aptos" panose="020B0004020202020204" pitchFamily="34" charset="0"/>
              </a:rPr>
              <a:t>It reminds me of the story of  the brillian</a:t>
            </a:r>
            <a:r>
              <a:rPr lang="en-US" dirty="0">
                <a:solidFill>
                  <a:srgbClr val="000000"/>
                </a:solidFill>
                <a:latin typeface="Aptos" panose="020B0004020202020204" pitchFamily="34" charset="0"/>
              </a:rPr>
              <a:t>t German philosopher </a:t>
            </a:r>
            <a:r>
              <a:rPr lang="en-US" sz="2800" dirty="0">
                <a:solidFill>
                  <a:srgbClr val="000000"/>
                </a:solidFill>
                <a:latin typeface="Aptos" panose="020B0004020202020204" pitchFamily="34" charset="0"/>
              </a:rPr>
              <a:t>Edith Stein, a Jew who converted to Catholicism and became a nun.  Who had a </a:t>
            </a:r>
            <a:r>
              <a:rPr lang="en-US" sz="2800" dirty="0" err="1">
                <a:solidFill>
                  <a:srgbClr val="000000"/>
                </a:solidFill>
                <a:latin typeface="Aptos" panose="020B0004020202020204" pitchFamily="34" charset="0"/>
              </a:rPr>
              <a:t>phd</a:t>
            </a:r>
            <a:r>
              <a:rPr lang="en-US" sz="2800" dirty="0">
                <a:solidFill>
                  <a:srgbClr val="000000"/>
                </a:solidFill>
                <a:latin typeface="Aptos" panose="020B0004020202020204" pitchFamily="34" charset="0"/>
              </a:rPr>
              <a:t> in philosophy and campaigned for women’s right to vote.  Who was brilliant in explaining the concept of empathy.  She was seen on a train one day, by a former student.  </a:t>
            </a:r>
            <a:r>
              <a:rPr lang="en-US" dirty="0">
                <a:solidFill>
                  <a:srgbClr val="000000"/>
                </a:solidFill>
                <a:latin typeface="Aptos" panose="020B0004020202020204" pitchFamily="34" charset="0"/>
              </a:rPr>
              <a:t>“Dr. Stein why are you on that crowded train.”  She replied, “The Nazis have rounded us up to die.”  He did not believe her.  The next day, August 9, 1942, the newspaper reported that she had died mysteriously.      This story is too similar to what I am hearing in the news. </a:t>
            </a:r>
            <a:endParaRPr lang="en-US" sz="2800" dirty="0">
              <a:solidFill>
                <a:srgbClr val="000000"/>
              </a:solidFill>
              <a:effectLst/>
              <a:latin typeface="Aptos" panose="020B0004020202020204" pitchFamily="34" charset="0"/>
            </a:endParaRPr>
          </a:p>
          <a:p>
            <a:endParaRPr lang="en-US" dirty="0"/>
          </a:p>
        </p:txBody>
      </p:sp>
    </p:spTree>
    <p:extLst>
      <p:ext uri="{BB962C8B-B14F-4D97-AF65-F5344CB8AC3E}">
        <p14:creationId xmlns:p14="http://schemas.microsoft.com/office/powerpoint/2010/main" val="38021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2A79-3F66-471A-7D02-88B1BDC84D86}"/>
              </a:ext>
            </a:extLst>
          </p:cNvPr>
          <p:cNvSpPr>
            <a:spLocks noGrp="1"/>
          </p:cNvSpPr>
          <p:nvPr>
            <p:ph type="title"/>
          </p:nvPr>
        </p:nvSpPr>
        <p:spPr/>
        <p:txBody>
          <a:bodyPr>
            <a:normAutofit fontScale="90000"/>
          </a:bodyPr>
          <a:lstStyle/>
          <a:p>
            <a:r>
              <a:rPr lang="en-US" dirty="0"/>
              <a:t>Standing up for each other and others: This is what Women of the ELCA is</a:t>
            </a:r>
            <a:br>
              <a:rPr lang="en-US" dirty="0"/>
            </a:br>
            <a:endParaRPr lang="en-US" dirty="0"/>
          </a:p>
        </p:txBody>
      </p:sp>
      <p:sp>
        <p:nvSpPr>
          <p:cNvPr id="3" name="Content Placeholder 2">
            <a:extLst>
              <a:ext uri="{FF2B5EF4-FFF2-40B4-BE49-F238E27FC236}">
                <a16:creationId xmlns:a16="http://schemas.microsoft.com/office/drawing/2014/main" id="{41F4BCEE-E962-5976-81DD-F4C25FC3D09C}"/>
              </a:ext>
            </a:extLst>
          </p:cNvPr>
          <p:cNvSpPr>
            <a:spLocks noGrp="1"/>
          </p:cNvSpPr>
          <p:nvPr>
            <p:ph idx="1"/>
          </p:nvPr>
        </p:nvSpPr>
        <p:spPr/>
        <p:txBody>
          <a:bodyPr>
            <a:normAutofit fontScale="92500" lnSpcReduction="20000"/>
          </a:bodyPr>
          <a:lstStyle/>
          <a:p>
            <a:pPr marL="0" indent="0">
              <a:buNone/>
            </a:pPr>
            <a:r>
              <a:rPr lang="en-US" dirty="0"/>
              <a:t>Our mothers, grandmothers, and great grandmothers pulled money and resources </a:t>
            </a:r>
          </a:p>
          <a:p>
            <a:pPr marL="0" indent="0">
              <a:buNone/>
            </a:pPr>
            <a:r>
              <a:rPr lang="en-US" dirty="0"/>
              <a:t>* To support each other and future women and girls. </a:t>
            </a:r>
          </a:p>
          <a:p>
            <a:pPr marL="0" indent="0">
              <a:buNone/>
            </a:pPr>
            <a:endParaRPr lang="en-US" dirty="0"/>
          </a:p>
          <a:p>
            <a:pPr marL="0" indent="0">
              <a:buNone/>
            </a:pPr>
            <a:r>
              <a:rPr lang="en-US" dirty="0"/>
              <a:t>Today, our daughters and granddaughters need our support at least as much as we needed support. </a:t>
            </a:r>
          </a:p>
          <a:p>
            <a:endParaRPr lang="en-US" dirty="0"/>
          </a:p>
          <a:p>
            <a:r>
              <a:rPr lang="en-US" dirty="0"/>
              <a:t>THIS IS WHY WE ARE NOW DEDICATING RESOURCES TO INVITING GIRLS AND YOUNG WOMEN INTO OUR CIRCLES OF CARE</a:t>
            </a:r>
          </a:p>
          <a:p>
            <a:r>
              <a:rPr lang="en-US" dirty="0"/>
              <a:t>INTERGENERATIONAL DIALOGUE AND MUTUAL SUPPORT IS CRUCIAL TO THE WELL BEING OF GIRLS AND WOMEN TODAY</a:t>
            </a:r>
          </a:p>
        </p:txBody>
      </p:sp>
    </p:spTree>
    <p:extLst>
      <p:ext uri="{BB962C8B-B14F-4D97-AF65-F5344CB8AC3E}">
        <p14:creationId xmlns:p14="http://schemas.microsoft.com/office/powerpoint/2010/main" val="32663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24068F-D587-4D5A-3C73-C67C9D4C4431}"/>
              </a:ext>
            </a:extLst>
          </p:cNvPr>
          <p:cNvSpPr txBox="1"/>
          <p:nvPr/>
        </p:nvSpPr>
        <p:spPr>
          <a:xfrm>
            <a:off x="1081087" y="2109495"/>
            <a:ext cx="1036094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US" sz="2400" b="1" i="1" dirty="0">
                <a:solidFill>
                  <a:srgbClr val="000000"/>
                </a:solidFill>
                <a:latin typeface="Aptos" panose="020B0004020202020204" pitchFamily="34" charset="0"/>
              </a:rPr>
              <a:t>Church Wide Resources for Education and Communication</a:t>
            </a:r>
            <a:r>
              <a:rPr lang="en-US" b="1" i="1" dirty="0">
                <a:solidFill>
                  <a:srgbClr val="000000"/>
                </a:solidFill>
                <a:latin typeface="Aptos" panose="020B0004020202020204" pitchFamily="34" charset="0"/>
              </a:rPr>
              <a:t>:</a:t>
            </a:r>
          </a:p>
          <a:p>
            <a:pPr fontAlgn="base"/>
            <a:r>
              <a:rPr lang="en-US" b="1" i="1" dirty="0">
                <a:solidFill>
                  <a:srgbClr val="000000"/>
                </a:solidFill>
                <a:latin typeface="Aptos" panose="020B0004020202020204" pitchFamily="34" charset="0"/>
              </a:rPr>
              <a:t>Gather</a:t>
            </a:r>
            <a:r>
              <a:rPr lang="en-US" dirty="0">
                <a:solidFill>
                  <a:srgbClr val="000000"/>
                </a:solidFill>
                <a:latin typeface="Aptos" panose="020B0004020202020204" pitchFamily="34" charset="0"/>
              </a:rPr>
              <a:t>: 30,000 subscriptions.</a:t>
            </a:r>
          </a:p>
          <a:p>
            <a:pPr fontAlgn="base"/>
            <a:r>
              <a:rPr lang="en-US" b="1" dirty="0">
                <a:solidFill>
                  <a:srgbClr val="000000"/>
                </a:solidFill>
                <a:latin typeface="Aptos" panose="020B0004020202020204" pitchFamily="34" charset="0"/>
              </a:rPr>
              <a:t>Bold Connections and </a:t>
            </a:r>
            <a:r>
              <a:rPr lang="en-US" b="1" i="1" dirty="0">
                <a:solidFill>
                  <a:srgbClr val="000000"/>
                </a:solidFill>
                <a:latin typeface="Aptos" panose="020B0004020202020204" pitchFamily="34" charset="0"/>
              </a:rPr>
              <a:t>Cafe:</a:t>
            </a:r>
            <a:r>
              <a:rPr lang="en-US" b="1" dirty="0">
                <a:solidFill>
                  <a:srgbClr val="000000"/>
                </a:solidFill>
                <a:latin typeface="Aptos" panose="020B0004020202020204" pitchFamily="34" charset="0"/>
              </a:rPr>
              <a:t> </a:t>
            </a:r>
            <a:r>
              <a:rPr lang="en-US" dirty="0">
                <a:solidFill>
                  <a:srgbClr val="000000"/>
                </a:solidFill>
                <a:latin typeface="Aptos" panose="020B0004020202020204" pitchFamily="34" charset="0"/>
              </a:rPr>
              <a:t>5846 email alert subscribers.</a:t>
            </a:r>
          </a:p>
          <a:p>
            <a:pPr fontAlgn="base"/>
            <a:r>
              <a:rPr lang="en-US" b="1" dirty="0">
                <a:solidFill>
                  <a:srgbClr val="000000"/>
                </a:solidFill>
                <a:effectLst/>
                <a:latin typeface="Aptos" panose="020B0004020202020204" pitchFamily="34" charset="0"/>
              </a:rPr>
              <a:t>Resource Library </a:t>
            </a:r>
            <a:r>
              <a:rPr lang="en-US" dirty="0">
                <a:solidFill>
                  <a:srgbClr val="000000"/>
                </a:solidFill>
                <a:effectLst/>
                <a:latin typeface="Aptos" panose="020B0004020202020204" pitchFamily="34" charset="0"/>
              </a:rPr>
              <a:t>with 81 downloadable  </a:t>
            </a:r>
            <a:r>
              <a:rPr lang="en-US" dirty="0">
                <a:solidFill>
                  <a:srgbClr val="000000"/>
                </a:solidFill>
                <a:latin typeface="Aptos" panose="020B0004020202020204" pitchFamily="34" charset="0"/>
              </a:rPr>
              <a:t>publications in English and Spanish</a:t>
            </a:r>
          </a:p>
          <a:p>
            <a:pPr fontAlgn="base"/>
            <a:r>
              <a:rPr lang="en-US" dirty="0">
                <a:solidFill>
                  <a:srgbClr val="000000"/>
                </a:solidFill>
                <a:latin typeface="Aptos" panose="020B0004020202020204" pitchFamily="34" charset="0"/>
                <a:ea typeface="+mn-lt"/>
                <a:cs typeface="+mn-lt"/>
              </a:rPr>
              <a:t>--politics, parenting, grief, mental health, financial health, Katie Luther’s history, stewardship, more. </a:t>
            </a:r>
            <a:r>
              <a:rPr lang="en-US" sz="2400" b="0" i="0" dirty="0">
                <a:solidFill>
                  <a:srgbClr val="000000"/>
                </a:solidFill>
                <a:effectLst/>
                <a:latin typeface="Times New Roman" panose="02020603050405020304" pitchFamily="18" charset="0"/>
              </a:rPr>
              <a:t>Daily Grace: 6,034, email subscribers to Daily Grace.</a:t>
            </a:r>
          </a:p>
          <a:p>
            <a:pPr fontAlgn="base"/>
            <a:r>
              <a:rPr lang="en-US" sz="2400" b="0" i="0" dirty="0">
                <a:solidFill>
                  <a:srgbClr val="000000"/>
                </a:solidFill>
                <a:effectLst/>
                <a:latin typeface="Times New Roman" panose="02020603050405020304" pitchFamily="18" charset="0"/>
              </a:rPr>
              <a:t>Facebook page: 26.8K lifetime followers.</a:t>
            </a:r>
          </a:p>
          <a:p>
            <a:pPr algn="l"/>
            <a:r>
              <a:rPr lang="en-US" sz="2400" b="0" i="0" dirty="0">
                <a:solidFill>
                  <a:srgbClr val="000000"/>
                </a:solidFill>
                <a:effectLst/>
                <a:latin typeface="Times New Roman" panose="02020603050405020304" pitchFamily="18" charset="0"/>
              </a:rPr>
              <a:t>Instagram: 3,875 followers on Instagram.  </a:t>
            </a:r>
          </a:p>
          <a:p>
            <a:pPr fontAlgn="base"/>
            <a:endParaRPr lang="en-US" sz="2400" dirty="0">
              <a:solidFill>
                <a:srgbClr val="000000"/>
              </a:solidFill>
              <a:latin typeface="Aptos" panose="020B0004020202020204" pitchFamily="34" charset="0"/>
              <a:ea typeface="+mn-lt"/>
              <a:cs typeface="+mn-lt"/>
            </a:endParaRPr>
          </a:p>
          <a:p>
            <a:pPr fontAlgn="base"/>
            <a:r>
              <a:rPr lang="en-US" sz="2400" b="1" dirty="0">
                <a:solidFill>
                  <a:srgbClr val="000000"/>
                </a:solidFill>
                <a:latin typeface="Aptos" panose="020B0004020202020204" pitchFamily="34" charset="0"/>
                <a:ea typeface="+mn-lt"/>
                <a:cs typeface="+mn-lt"/>
              </a:rPr>
              <a:t>Create Liturgies and Live Services</a:t>
            </a:r>
            <a:r>
              <a:rPr lang="en-US" sz="2400" dirty="0">
                <a:solidFill>
                  <a:srgbClr val="000000"/>
                </a:solidFill>
                <a:latin typeface="Aptos" panose="020B0004020202020204" pitchFamily="34" charset="0"/>
                <a:ea typeface="+mn-lt"/>
                <a:cs typeface="+mn-lt"/>
              </a:rPr>
              <a:t> for </a:t>
            </a:r>
          </a:p>
          <a:p>
            <a:pPr fontAlgn="base"/>
            <a:r>
              <a:rPr lang="en-US" sz="2400" dirty="0">
                <a:solidFill>
                  <a:srgbClr val="000000"/>
                </a:solidFill>
                <a:latin typeface="Aptos" panose="020B0004020202020204" pitchFamily="34" charset="0"/>
                <a:ea typeface="+mn-lt"/>
                <a:cs typeface="+mn-lt"/>
              </a:rPr>
              <a:t>Blue Christmas, Bold Women, </a:t>
            </a:r>
            <a:r>
              <a:rPr lang="en-US" sz="2400" dirty="0" err="1">
                <a:solidFill>
                  <a:srgbClr val="000000"/>
                </a:solidFill>
                <a:latin typeface="Aptos" panose="020B0004020202020204" pitchFamily="34" charset="0"/>
                <a:ea typeface="+mn-lt"/>
                <a:cs typeface="+mn-lt"/>
              </a:rPr>
              <a:t>Thankoffering</a:t>
            </a:r>
            <a:r>
              <a:rPr lang="en-US" sz="2400" dirty="0">
                <a:solidFill>
                  <a:srgbClr val="000000"/>
                </a:solidFill>
                <a:latin typeface="Aptos" panose="020B0004020202020204" pitchFamily="34" charset="0"/>
                <a:ea typeface="+mn-lt"/>
                <a:cs typeface="+mn-lt"/>
              </a:rPr>
              <a:t>,  </a:t>
            </a:r>
          </a:p>
          <a:p>
            <a:pPr fontAlgn="base"/>
            <a:r>
              <a:rPr lang="en-US" sz="2400" dirty="0">
                <a:solidFill>
                  <a:schemeClr val="tx1">
                    <a:lumMod val="95000"/>
                    <a:lumOff val="5000"/>
                  </a:schemeClr>
                </a:solidFill>
                <a:ea typeface="+mn-lt"/>
                <a:cs typeface="+mn-lt"/>
              </a:rPr>
              <a:t>Murdered and Missing Indigenous Women Vigil</a:t>
            </a:r>
          </a:p>
        </p:txBody>
      </p:sp>
      <p:sp>
        <p:nvSpPr>
          <p:cNvPr id="4" name="TextBox 3">
            <a:extLst>
              <a:ext uri="{FF2B5EF4-FFF2-40B4-BE49-F238E27FC236}">
                <a16:creationId xmlns:a16="http://schemas.microsoft.com/office/drawing/2014/main" id="{7A93089C-1DFF-D309-9070-881488FCAD53}"/>
              </a:ext>
            </a:extLst>
          </p:cNvPr>
          <p:cNvSpPr txBox="1"/>
          <p:nvPr/>
        </p:nvSpPr>
        <p:spPr>
          <a:xfrm>
            <a:off x="1081087" y="1342577"/>
            <a:ext cx="8579031"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mn-lt"/>
                <a:cs typeface="+mn-lt"/>
              </a:rPr>
              <a:t>What we do: </a:t>
            </a:r>
            <a:endParaRPr lang="en-US" sz="3600" dirty="0"/>
          </a:p>
        </p:txBody>
      </p:sp>
      <p:pic>
        <p:nvPicPr>
          <p:cNvPr id="3" name="Picture 2" descr="A blue and black text with a cross and a flower&#10;&#10;Description automatically generated">
            <a:extLst>
              <a:ext uri="{FF2B5EF4-FFF2-40B4-BE49-F238E27FC236}">
                <a16:creationId xmlns:a16="http://schemas.microsoft.com/office/drawing/2014/main" id="{8823D121-1CF7-E1EA-7118-7DB047E9E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594" y="5516501"/>
            <a:ext cx="1600438" cy="1024818"/>
          </a:xfrm>
          <a:prstGeom prst="rect">
            <a:avLst/>
          </a:prstGeom>
        </p:spPr>
      </p:pic>
    </p:spTree>
    <p:extLst>
      <p:ext uri="{BB962C8B-B14F-4D97-AF65-F5344CB8AC3E}">
        <p14:creationId xmlns:p14="http://schemas.microsoft.com/office/powerpoint/2010/main" val="678448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20151</TotalTime>
  <Words>2112</Words>
  <Application>Microsoft Office PowerPoint</Application>
  <PresentationFormat>Widescreen</PresentationFormat>
  <Paragraphs>190</Paragraphs>
  <Slides>27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Aptos Display</vt:lpstr>
      <vt:lpstr>Arial</vt:lpstr>
      <vt:lpstr>inherit</vt:lpstr>
      <vt:lpstr>Times New Roman</vt:lpstr>
      <vt:lpstr>Office Theme</vt:lpstr>
      <vt:lpstr>PowerPoint Presentation</vt:lpstr>
      <vt:lpstr>When the Women of the ELCA began in 1987:</vt:lpstr>
      <vt:lpstr>PowerPoint Presentation</vt:lpstr>
      <vt:lpstr>PowerPoint Presentation</vt:lpstr>
      <vt:lpstr>PowerPoint Presentation</vt:lpstr>
      <vt:lpstr>PowerPoint Presentation</vt:lpstr>
      <vt:lpstr>Let’s dialogue about the justice issues you are passionate about! Those paper clips!</vt:lpstr>
      <vt:lpstr>Standing up for each other and others: This is what Women of the ELCA is </vt:lpstr>
      <vt:lpstr>PowerPoint Presentation</vt:lpstr>
      <vt:lpstr>PowerPoint Presentation</vt:lpstr>
      <vt:lpstr>What more we do: </vt:lpstr>
      <vt:lpstr>What we offer in terms of financial support: </vt:lpstr>
      <vt:lpstr>What happens at the SWO and local expression?  </vt:lpstr>
      <vt:lpstr>How do we support the synodical level and the unit level?</vt:lpstr>
      <vt:lpstr>PowerPoint Presentation</vt:lpstr>
      <vt:lpstr>What more we are doing: </vt:lpstr>
      <vt:lpstr>PowerPoint Presentation</vt:lpstr>
      <vt:lpstr>PowerPoint Presentation</vt:lpstr>
      <vt:lpstr>  </vt:lpstr>
      <vt:lpstr>What do things cost?  Triennial Gathering and Convention</vt:lpstr>
      <vt:lpstr>This seems to be happening every 3 years!</vt:lpstr>
      <vt:lpstr>Annual Operations /2024-2025</vt:lpstr>
      <vt:lpstr>Annual Revenue: 24-25</vt:lpstr>
      <vt:lpstr>Deficits:</vt:lpstr>
      <vt:lpstr>Katie’s Fund Campaign</vt:lpstr>
      <vt:lpstr>STRATEGIC PLAN!</vt:lpstr>
      <vt:lpstr>WE ARE WORTHY!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McBride</dc:creator>
  <cp:lastModifiedBy>Jennifer Hockenbery</cp:lastModifiedBy>
  <cp:revision>12</cp:revision>
  <dcterms:created xsi:type="dcterms:W3CDTF">2024-09-13T00:55:11Z</dcterms:created>
  <dcterms:modified xsi:type="dcterms:W3CDTF">2025-06-23T23:56:25Z</dcterms:modified>
</cp:coreProperties>
</file>